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71" r:id="rId2"/>
    <p:sldId id="275" r:id="rId3"/>
    <p:sldId id="273" r:id="rId4"/>
    <p:sldId id="274" r:id="rId5"/>
    <p:sldId id="276" r:id="rId6"/>
    <p:sldId id="277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87" r:id="rId16"/>
    <p:sldId id="288" r:id="rId17"/>
    <p:sldId id="289" r:id="rId18"/>
    <p:sldId id="290" r:id="rId19"/>
    <p:sldId id="291" r:id="rId20"/>
    <p:sldId id="293" r:id="rId21"/>
    <p:sldId id="294" r:id="rId22"/>
    <p:sldId id="295" r:id="rId23"/>
    <p:sldId id="296" r:id="rId24"/>
    <p:sldId id="297" r:id="rId25"/>
    <p:sldId id="298" r:id="rId26"/>
    <p:sldId id="301" r:id="rId27"/>
    <p:sldId id="303" r:id="rId28"/>
    <p:sldId id="302" r:id="rId29"/>
    <p:sldId id="304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0000"/>
    <p:restoredTop sz="93632"/>
  </p:normalViewPr>
  <p:slideViewPr>
    <p:cSldViewPr>
      <p:cViewPr varScale="1">
        <p:scale>
          <a:sx n="89" d="100"/>
          <a:sy n="89" d="100"/>
        </p:scale>
        <p:origin x="168" y="7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CE696A-5C5F-4A74-8B64-17A2B1B9DD0E}" type="datetimeFigureOut">
              <a:rPr lang="en-US" smtClean="0"/>
              <a:pPr/>
              <a:t>3/3/19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C8045E-E73A-40C0-A02F-623FFAF8D75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C8045E-E73A-40C0-A02F-623FFAF8D75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2149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Google Shape;308;p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9" name="Google Shape;309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079041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5" name="Google Shape;315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9941836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0" name="Google Shape;320;p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1" name="Google Shape;321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24262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7" name="Google Shape;327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4133167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" name="Google Shape;332;p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3" name="Google Shape;333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45557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Google Shape;344;p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5" name="Google Shape;345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3005892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Google Shape;351;p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2" name="Google Shape;352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3936023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9" name="Google Shape;359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913547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Google Shape;365;p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6" name="Google Shape;366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5301708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Google Shape;372;p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3" name="Google Shape;373;p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201348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" name="Google Shape;216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0936386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Google Shape;379;p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0" name="Google Shape;380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3341652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Google Shape;398;p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9" name="Google Shape;399;p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0402971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p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8" name="Google Shape;428;p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3836212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" name="Google Shape;412;p4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3" name="Google Shape;413;p4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873231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171638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Google Shape;230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1" name="Google Shape;231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31809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0" name="Google Shape;240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290150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6" name="Google Shape;246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701604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1" name="Google Shape;291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2580795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7" name="Google Shape;297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611600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3" name="Google Shape;303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64262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61BFE-F872-42F0-98A5-F66A9A8B37B4}" type="datetimeFigureOut">
              <a:rPr lang="en-US" smtClean="0"/>
              <a:pPr/>
              <a:t>3/3/19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D17B7-8242-4F6C-8853-E558B3D27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61BFE-F872-42F0-98A5-F66A9A8B37B4}" type="datetimeFigureOut">
              <a:rPr lang="en-US" smtClean="0"/>
              <a:pPr/>
              <a:t>3/3/19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D17B7-8242-4F6C-8853-E558B3D27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61BFE-F872-42F0-98A5-F66A9A8B37B4}" type="datetimeFigureOut">
              <a:rPr lang="en-US" smtClean="0"/>
              <a:pPr/>
              <a:t>3/3/19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D17B7-8242-4F6C-8853-E558B3D27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61BFE-F872-42F0-98A5-F66A9A8B37B4}" type="datetimeFigureOut">
              <a:rPr lang="en-US" smtClean="0"/>
              <a:pPr/>
              <a:t>3/3/19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D17B7-8242-4F6C-8853-E558B3D27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61BFE-F872-42F0-98A5-F66A9A8B37B4}" type="datetimeFigureOut">
              <a:rPr lang="en-US" smtClean="0"/>
              <a:pPr/>
              <a:t>3/3/19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D17B7-8242-4F6C-8853-E558B3D27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61BFE-F872-42F0-98A5-F66A9A8B37B4}" type="datetimeFigureOut">
              <a:rPr lang="en-US" smtClean="0"/>
              <a:pPr/>
              <a:t>3/3/19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D17B7-8242-4F6C-8853-E558B3D27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61BFE-F872-42F0-98A5-F66A9A8B37B4}" type="datetimeFigureOut">
              <a:rPr lang="en-US" smtClean="0"/>
              <a:pPr/>
              <a:t>3/3/19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D17B7-8242-4F6C-8853-E558B3D27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61BFE-F872-42F0-98A5-F66A9A8B37B4}" type="datetimeFigureOut">
              <a:rPr lang="en-US" smtClean="0"/>
              <a:pPr/>
              <a:t>3/3/19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D17B7-8242-4F6C-8853-E558B3D27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61BFE-F872-42F0-98A5-F66A9A8B37B4}" type="datetimeFigureOut">
              <a:rPr lang="en-US" smtClean="0"/>
              <a:pPr/>
              <a:t>3/3/19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D17B7-8242-4F6C-8853-E558B3D27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61BFE-F872-42F0-98A5-F66A9A8B37B4}" type="datetimeFigureOut">
              <a:rPr lang="en-US" smtClean="0"/>
              <a:pPr/>
              <a:t>3/3/19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D17B7-8242-4F6C-8853-E558B3D27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61BFE-F872-42F0-98A5-F66A9A8B37B4}" type="datetimeFigureOut">
              <a:rPr lang="en-US" smtClean="0"/>
              <a:pPr/>
              <a:t>3/3/19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BD17B7-8242-4F6C-8853-E558B3D27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61BFE-F872-42F0-98A5-F66A9A8B37B4}" type="datetimeFigureOut">
              <a:rPr lang="en-US" smtClean="0"/>
              <a:pPr/>
              <a:t>3/3/19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BD17B7-8242-4F6C-8853-E558B3D27D5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4.jp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5.jp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6.jp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7.jp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8.jp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image" Target="../media/image9.jp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3175" y="3200400"/>
            <a:ext cx="1500553" cy="2438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Mystery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smtClean="0"/>
              <a:t>Robert C </a:t>
            </a:r>
            <a:r>
              <a:rPr lang="en-US" sz="2400" dirty="0" err="1" smtClean="0"/>
              <a:t>Fisler</a:t>
            </a:r>
            <a:r>
              <a:rPr lang="en-US" sz="2400" dirty="0" smtClean="0"/>
              <a:t> </a:t>
            </a:r>
            <a:r>
              <a:rPr lang="en-US" sz="2400" dirty="0" err="1" smtClean="0"/>
              <a:t>Elemtary</a:t>
            </a:r>
            <a:r>
              <a:rPr lang="en-US" sz="2400" dirty="0" smtClean="0"/>
              <a:t> Science Olympiad</a:t>
            </a:r>
          </a:p>
          <a:p>
            <a:pPr marL="0" indent="0" algn="ctr">
              <a:buNone/>
            </a:pPr>
            <a:r>
              <a:rPr lang="en-US" sz="2400" dirty="0" smtClean="0"/>
              <a:t> All Grades </a:t>
            </a:r>
            <a:r>
              <a:rPr lang="en-US" sz="2400" dirty="0" smtClean="0"/>
              <a:t>Event</a:t>
            </a:r>
          </a:p>
          <a:p>
            <a:pPr marL="0" indent="0" algn="ctr">
              <a:buNone/>
            </a:pPr>
            <a:r>
              <a:rPr lang="en-US" sz="2400" dirty="0" smtClean="0"/>
              <a:t>March 16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, 2019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776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p35"/>
          <p:cNvSpPr txBox="1">
            <a:spLocks noGrp="1"/>
          </p:cNvSpPr>
          <p:nvPr>
            <p:ph type="body" idx="1"/>
          </p:nvPr>
        </p:nvSpPr>
        <p:spPr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47675" marR="0" lvl="0" indent="-382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</a:pPr>
            <a:r>
              <a:rPr lang="en-US" sz="3000" b="0" i="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Good Compression Materials:</a:t>
            </a:r>
            <a:endParaRPr/>
          </a:p>
          <a:p>
            <a:pPr marL="822325" marR="0" lvl="1" indent="-28575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470"/>
              <a:buFont typeface="Verdana"/>
              <a:buChar char="›"/>
            </a:pPr>
            <a:r>
              <a:rPr lang="en-US" sz="2600" b="1" i="0" u="sng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Straws</a:t>
            </a:r>
            <a:endParaRPr/>
          </a:p>
          <a:p>
            <a:pPr marL="822325" marR="0" lvl="1" indent="-28575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470"/>
              <a:buFont typeface="Verdana"/>
              <a:buChar char="›"/>
            </a:pPr>
            <a:r>
              <a:rPr lang="en-US" sz="2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Toothpicks</a:t>
            </a:r>
            <a:endParaRPr/>
          </a:p>
          <a:p>
            <a:pPr marL="822325" marR="0" lvl="1" indent="-28575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470"/>
              <a:buFont typeface="Verdana"/>
              <a:buChar char="›"/>
            </a:pPr>
            <a:r>
              <a:rPr lang="en-US" sz="2600" b="1" i="0" u="sng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Popsicle sticks</a:t>
            </a:r>
            <a:endParaRPr/>
          </a:p>
          <a:p>
            <a:pPr marL="822325" marR="0" lvl="1" indent="-28575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470"/>
              <a:buFont typeface="Verdana"/>
              <a:buChar char="›"/>
            </a:pPr>
            <a:r>
              <a:rPr lang="en-US" sz="2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Cups</a:t>
            </a:r>
            <a:endParaRPr/>
          </a:p>
          <a:p>
            <a:pPr marL="822325" marR="0" lvl="1" indent="-28575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470"/>
              <a:buFont typeface="Verdana"/>
              <a:buChar char="›"/>
            </a:pPr>
            <a:r>
              <a:rPr lang="en-US" sz="2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Rolled up paper</a:t>
            </a:r>
            <a:endParaRPr/>
          </a:p>
          <a:p>
            <a:pPr marL="447675" marR="0" lvl="0" indent="-250508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080"/>
              <a:buFont typeface="Noto Sans Symbols"/>
              <a:buNone/>
            </a:pPr>
            <a:endParaRPr sz="26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37879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8" name="Google Shape;248;p36"/>
          <p:cNvSpPr txBox="1">
            <a:spLocks noGrp="1"/>
          </p:cNvSpPr>
          <p:nvPr>
            <p:ph type="title" idx="4294967295"/>
          </p:nvPr>
        </p:nvSpPr>
        <p:spPr>
          <a:xfrm>
            <a:off x="457200" y="268287"/>
            <a:ext cx="8229600" cy="1395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84632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9D17D"/>
              </a:buClr>
              <a:buSzPts val="4200"/>
              <a:buFont typeface="Century Gothic"/>
              <a:buNone/>
            </a:pPr>
            <a:r>
              <a:rPr lang="en-US" sz="4200" b="0" i="0" u="none" strike="noStrike" cap="none">
                <a:solidFill>
                  <a:srgbClr val="E9D17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Good Engineering</a:t>
            </a:r>
            <a:br>
              <a:rPr lang="en-US" sz="4200" b="0" i="0" u="none" strike="noStrike" cap="none">
                <a:solidFill>
                  <a:srgbClr val="E9D17D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en-US" sz="4200" b="0" i="0" u="none" strike="noStrike" cap="none">
                <a:solidFill>
                  <a:srgbClr val="E9D17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Load Bearing</a:t>
            </a:r>
            <a:endParaRPr/>
          </a:p>
        </p:txBody>
      </p:sp>
      <p:sp>
        <p:nvSpPr>
          <p:cNvPr id="249" name="Google Shape;249;p36"/>
          <p:cNvSpPr txBox="1"/>
          <p:nvPr/>
        </p:nvSpPr>
        <p:spPr>
          <a:xfrm>
            <a:off x="4572000" y="2819400"/>
            <a:ext cx="838200" cy="533400"/>
          </a:xfrm>
          <a:prstGeom prst="rect">
            <a:avLst/>
          </a:prstGeom>
          <a:solidFill>
            <a:schemeClr val="dk1"/>
          </a:solidFill>
          <a:ln w="254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entury Gothic"/>
              <a:buNone/>
            </a:pPr>
            <a:r>
              <a:rPr lang="en-US" sz="1800" b="0" i="0" u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Legs</a:t>
            </a:r>
            <a:endParaRPr/>
          </a:p>
        </p:txBody>
      </p:sp>
      <p:pic>
        <p:nvPicPr>
          <p:cNvPr id="250" name="Google Shape;250;p36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533400" y="2133600"/>
            <a:ext cx="3200400" cy="42386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51" name="Google Shape;251;p36"/>
          <p:cNvCxnSpPr/>
          <p:nvPr/>
        </p:nvCxnSpPr>
        <p:spPr>
          <a:xfrm flipH="1">
            <a:off x="3048000" y="3086100"/>
            <a:ext cx="1524000" cy="57150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med" len="med"/>
            <a:tailEnd type="stealth" w="med" len="med"/>
          </a:ln>
        </p:spPr>
      </p:cxnSp>
      <p:cxnSp>
        <p:nvCxnSpPr>
          <p:cNvPr id="252" name="Google Shape;252;p36"/>
          <p:cNvCxnSpPr/>
          <p:nvPr/>
        </p:nvCxnSpPr>
        <p:spPr>
          <a:xfrm flipH="1">
            <a:off x="1295400" y="3086100"/>
            <a:ext cx="3276600" cy="342900"/>
          </a:xfrm>
          <a:prstGeom prst="straightConnector1">
            <a:avLst/>
          </a:prstGeom>
          <a:noFill/>
          <a:ln w="9525" cap="flat" cmpd="sng">
            <a:solidFill>
              <a:srgbClr val="FF0000"/>
            </a:solidFill>
            <a:prstDash val="solid"/>
            <a:miter lim="800000"/>
            <a:headEnd type="none" w="med" len="med"/>
            <a:tailEnd type="stealth" w="med" len="med"/>
          </a:ln>
        </p:spPr>
      </p:cxnSp>
      <p:sp>
        <p:nvSpPr>
          <p:cNvPr id="253" name="Google Shape;253;p36"/>
          <p:cNvSpPr txBox="1"/>
          <p:nvPr/>
        </p:nvSpPr>
        <p:spPr>
          <a:xfrm>
            <a:off x="4572000" y="2133600"/>
            <a:ext cx="2057400" cy="457200"/>
          </a:xfrm>
          <a:prstGeom prst="rect">
            <a:avLst/>
          </a:prstGeom>
          <a:solidFill>
            <a:schemeClr val="dk1"/>
          </a:solidFill>
          <a:ln w="254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entury Gothic"/>
              <a:buNone/>
            </a:pPr>
            <a:r>
              <a:rPr lang="en-US" sz="1800" b="0" i="0" u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Load Platform</a:t>
            </a:r>
            <a:endParaRPr/>
          </a:p>
        </p:txBody>
      </p:sp>
      <p:cxnSp>
        <p:nvCxnSpPr>
          <p:cNvPr id="254" name="Google Shape;254;p36"/>
          <p:cNvCxnSpPr/>
          <p:nvPr/>
        </p:nvCxnSpPr>
        <p:spPr>
          <a:xfrm flipH="1">
            <a:off x="2057400" y="2362200"/>
            <a:ext cx="2514600" cy="304800"/>
          </a:xfrm>
          <a:prstGeom prst="straightConnector1">
            <a:avLst/>
          </a:prstGeom>
          <a:noFill/>
          <a:ln w="9525" cap="flat" cmpd="sng">
            <a:solidFill>
              <a:srgbClr val="FFC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55" name="Google Shape;255;p36"/>
          <p:cNvCxnSpPr/>
          <p:nvPr/>
        </p:nvCxnSpPr>
        <p:spPr>
          <a:xfrm rot="-5400000">
            <a:off x="1943100" y="2552700"/>
            <a:ext cx="228600" cy="3175"/>
          </a:xfrm>
          <a:prstGeom prst="straightConnector1">
            <a:avLst/>
          </a:prstGeom>
          <a:noFill/>
          <a:ln w="9525" cap="flat" cmpd="sng">
            <a:solidFill>
              <a:srgbClr val="D8BF5C"/>
            </a:solidFill>
            <a:prstDash val="solid"/>
            <a:miter lim="800000"/>
            <a:headEnd type="none" w="med" len="med"/>
            <a:tailEnd type="stealth" w="med" len="med"/>
          </a:ln>
        </p:spPr>
      </p:cxnSp>
      <p:sp>
        <p:nvSpPr>
          <p:cNvPr id="256" name="Google Shape;256;p36"/>
          <p:cNvSpPr txBox="1"/>
          <p:nvPr/>
        </p:nvSpPr>
        <p:spPr>
          <a:xfrm>
            <a:off x="4572000" y="3581400"/>
            <a:ext cx="1905000" cy="609600"/>
          </a:xfrm>
          <a:prstGeom prst="rect">
            <a:avLst/>
          </a:prstGeom>
          <a:solidFill>
            <a:schemeClr val="dk1"/>
          </a:solidFill>
          <a:ln w="254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entury Gothic"/>
              <a:buNone/>
            </a:pPr>
            <a:r>
              <a:rPr lang="en-US" sz="1800" b="0" i="0" u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Cross Bracing</a:t>
            </a:r>
            <a:endParaRPr/>
          </a:p>
        </p:txBody>
      </p:sp>
      <p:cxnSp>
        <p:nvCxnSpPr>
          <p:cNvPr id="257" name="Google Shape;257;p36"/>
          <p:cNvCxnSpPr/>
          <p:nvPr/>
        </p:nvCxnSpPr>
        <p:spPr>
          <a:xfrm flipH="1">
            <a:off x="1676400" y="3886200"/>
            <a:ext cx="2895600" cy="838200"/>
          </a:xfrm>
          <a:prstGeom prst="straightConnector1">
            <a:avLst/>
          </a:prstGeom>
          <a:noFill/>
          <a:ln w="9525" cap="flat" cmpd="sng">
            <a:solidFill>
              <a:srgbClr val="00B050"/>
            </a:solidFill>
            <a:prstDash val="solid"/>
            <a:miter lim="800000"/>
            <a:headEnd type="none" w="med" len="med"/>
            <a:tailEnd type="stealth" w="med" len="med"/>
          </a:ln>
        </p:spPr>
      </p:cxnSp>
      <p:cxnSp>
        <p:nvCxnSpPr>
          <p:cNvPr id="258" name="Google Shape;258;p36"/>
          <p:cNvCxnSpPr/>
          <p:nvPr/>
        </p:nvCxnSpPr>
        <p:spPr>
          <a:xfrm flipH="1">
            <a:off x="2057400" y="3886200"/>
            <a:ext cx="2514600" cy="2286000"/>
          </a:xfrm>
          <a:prstGeom prst="straightConnector1">
            <a:avLst/>
          </a:prstGeom>
          <a:noFill/>
          <a:ln w="9525" cap="flat" cmpd="sng">
            <a:solidFill>
              <a:srgbClr val="00B050"/>
            </a:solidFill>
            <a:prstDash val="solid"/>
            <a:miter lim="800000"/>
            <a:headEnd type="none" w="med" len="med"/>
            <a:tailEnd type="stealth" w="med" len="med"/>
          </a:ln>
        </p:spPr>
      </p:cxnSp>
    </p:spTree>
    <p:extLst>
      <p:ext uri="{BB962C8B-B14F-4D97-AF65-F5344CB8AC3E}">
        <p14:creationId xmlns:p14="http://schemas.microsoft.com/office/powerpoint/2010/main" val="982998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41"/>
          <p:cNvSpPr txBox="1">
            <a:spLocks noGrp="1"/>
          </p:cNvSpPr>
          <p:nvPr>
            <p:ph type="title" idx="4294967295"/>
          </p:nvPr>
        </p:nvSpPr>
        <p:spPr>
          <a:xfrm>
            <a:off x="457200" y="268287"/>
            <a:ext cx="8229600" cy="1395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84188" marR="0" lvl="0" indent="-4841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9D17F"/>
              </a:buClr>
              <a:buSzPts val="4200"/>
              <a:buFont typeface="Century Gothic"/>
              <a:buNone/>
            </a:pPr>
            <a:r>
              <a:rPr lang="en-US" sz="4200" b="0" i="0" u="none" strike="noStrike" cap="none">
                <a:solidFill>
                  <a:srgbClr val="E9D17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We got …	</a:t>
            </a:r>
            <a:endParaRPr/>
          </a:p>
        </p:txBody>
      </p:sp>
      <p:sp>
        <p:nvSpPr>
          <p:cNvPr id="294" name="Google Shape;294;p41"/>
          <p:cNvSpPr txBox="1">
            <a:spLocks noGrp="1"/>
          </p:cNvSpPr>
          <p:nvPr>
            <p:ph type="body" idx="1"/>
          </p:nvPr>
        </p:nvSpPr>
        <p:spPr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47675" marR="0" lvl="0" indent="-382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</a:pPr>
            <a:r>
              <a:rPr lang="en-US" sz="3000" b="0" i="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Paper</a:t>
            </a:r>
            <a:endParaRPr/>
          </a:p>
          <a:p>
            <a:pPr marL="822325" marR="0" lvl="1" indent="-28575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470"/>
              <a:buFont typeface="Verdana"/>
              <a:buChar char="›"/>
            </a:pPr>
            <a:r>
              <a:rPr lang="en-US" sz="2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Teach the students to roll paper</a:t>
            </a:r>
            <a:endParaRPr/>
          </a:p>
          <a:p>
            <a:pPr marL="1104900" marR="0" lvl="2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⚫"/>
            </a:pPr>
            <a:r>
              <a:rPr lang="en-US"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Save that sheet of paper you were going to throw away</a:t>
            </a:r>
            <a:endParaRPr/>
          </a:p>
          <a:p>
            <a:pPr marL="1104900" marR="0" lvl="2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⚫"/>
            </a:pPr>
            <a:r>
              <a:rPr lang="en-US"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Roll the paper tightly – great strength</a:t>
            </a:r>
            <a:endParaRPr/>
          </a:p>
          <a:p>
            <a:pPr marL="1371600" marR="0" lvl="3" indent="-2095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ts val="2000"/>
              <a:buFont typeface="Noto Sans Symbols"/>
              <a:buChar char="⚫"/>
            </a:pPr>
            <a:r>
              <a:rPr lang="en-US" sz="20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Although sometimes a wider roll will do the job</a:t>
            </a:r>
            <a:endParaRPr/>
          </a:p>
          <a:p>
            <a:pPr marL="822325" marR="0" lvl="1" indent="-28575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470"/>
              <a:buFont typeface="Verdana"/>
              <a:buChar char="›"/>
            </a:pPr>
            <a:r>
              <a:rPr lang="en-US" sz="2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Can be cut into shorter lengths to meet student’s plan</a:t>
            </a:r>
            <a:endParaRPr/>
          </a:p>
          <a:p>
            <a:pPr marL="822325" marR="0" lvl="1" indent="-28575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470"/>
              <a:buFont typeface="Verdana"/>
              <a:buChar char="›"/>
            </a:pPr>
            <a:r>
              <a:rPr lang="en-US" sz="2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Can be used to support load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18172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42"/>
          <p:cNvSpPr txBox="1">
            <a:spLocks noGrp="1"/>
          </p:cNvSpPr>
          <p:nvPr>
            <p:ph type="title" idx="4294967295"/>
          </p:nvPr>
        </p:nvSpPr>
        <p:spPr>
          <a:xfrm>
            <a:off x="457200" y="268287"/>
            <a:ext cx="8229600" cy="1395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84188" marR="0" lvl="0" indent="-4841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9D17F"/>
              </a:buClr>
              <a:buSzPts val="4200"/>
              <a:buFont typeface="Century Gothic"/>
              <a:buNone/>
            </a:pPr>
            <a:r>
              <a:rPr lang="en-US" sz="4200" b="0" i="0" u="none" strike="noStrike" cap="none">
                <a:solidFill>
                  <a:srgbClr val="E9D17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We got … cont’d</a:t>
            </a:r>
            <a:endParaRPr/>
          </a:p>
        </p:txBody>
      </p:sp>
      <p:sp>
        <p:nvSpPr>
          <p:cNvPr id="300" name="Google Shape;300;p42"/>
          <p:cNvSpPr txBox="1">
            <a:spLocks noGrp="1"/>
          </p:cNvSpPr>
          <p:nvPr>
            <p:ph type="body" idx="1"/>
          </p:nvPr>
        </p:nvSpPr>
        <p:spPr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47675" marR="0" lvl="0" indent="-382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</a:pPr>
            <a:r>
              <a:rPr lang="en-US" sz="3000" b="0" i="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Tape</a:t>
            </a:r>
            <a:endParaRPr/>
          </a:p>
          <a:p>
            <a:pPr marL="822325" marR="0" lvl="1" indent="-28575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470"/>
              <a:buFont typeface="Verdana"/>
              <a:buChar char="›"/>
            </a:pPr>
            <a:r>
              <a:rPr lang="en-US" sz="2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Double the length – tear tape in half</a:t>
            </a:r>
            <a:endParaRPr/>
          </a:p>
          <a:p>
            <a:pPr marL="822325" marR="0" lvl="1" indent="-28575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470"/>
              <a:buFont typeface="Verdana"/>
              <a:buChar char="›"/>
            </a:pPr>
            <a:r>
              <a:rPr lang="en-US" sz="2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One student can tear some into lengths and hang from table while other does something else</a:t>
            </a:r>
            <a:endParaRPr/>
          </a:p>
          <a:p>
            <a:pPr marL="447675" marR="0" lvl="0" indent="-382587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</a:pPr>
            <a:r>
              <a:rPr lang="en-US" sz="3000" b="0" i="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Paper clips</a:t>
            </a:r>
            <a:endParaRPr/>
          </a:p>
          <a:p>
            <a:pPr marL="822325" marR="0" lvl="1" indent="-28575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470"/>
              <a:buFont typeface="Verdana"/>
              <a:buChar char="›"/>
            </a:pPr>
            <a:r>
              <a:rPr lang="en-US" sz="2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Can be ‘unrolled’ to increase length</a:t>
            </a:r>
            <a:endParaRPr/>
          </a:p>
          <a:p>
            <a:pPr marL="822325" marR="0" lvl="1" indent="-28575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470"/>
              <a:buFont typeface="Verdana"/>
              <a:buChar char="›"/>
            </a:pPr>
            <a:r>
              <a:rPr lang="en-US" sz="2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Can be cut with side snip pliers</a:t>
            </a:r>
            <a:endParaRPr/>
          </a:p>
          <a:p>
            <a:pPr marL="822325" marR="0" lvl="1" indent="-28575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470"/>
              <a:buFont typeface="Verdana"/>
              <a:buChar char="›"/>
            </a:pPr>
            <a:r>
              <a:rPr lang="en-US" sz="2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Can be bent until they break</a:t>
            </a:r>
            <a:endParaRPr/>
          </a:p>
          <a:p>
            <a:pPr marL="822325" marR="0" lvl="1" indent="-12890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470"/>
              <a:buFont typeface="Verdana"/>
              <a:buNone/>
            </a:pPr>
            <a:endParaRPr sz="26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47675" marR="0" lvl="0" indent="-250508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080"/>
              <a:buFont typeface="Noto Sans Symbols"/>
              <a:buNone/>
            </a:pPr>
            <a:endParaRPr sz="26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19462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43"/>
          <p:cNvSpPr txBox="1">
            <a:spLocks noGrp="1"/>
          </p:cNvSpPr>
          <p:nvPr>
            <p:ph type="title" idx="4294967295"/>
          </p:nvPr>
        </p:nvSpPr>
        <p:spPr>
          <a:xfrm>
            <a:off x="457200" y="268287"/>
            <a:ext cx="8229600" cy="1395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84188" marR="0" lvl="0" indent="-4841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9D17F"/>
              </a:buClr>
              <a:buSzPts val="4200"/>
              <a:buFont typeface="Century Gothic"/>
              <a:buNone/>
            </a:pPr>
            <a:r>
              <a:rPr lang="en-US" sz="4200" b="0" i="0" u="none" strike="noStrike" cap="none">
                <a:solidFill>
                  <a:srgbClr val="E9D17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We got … more</a:t>
            </a:r>
            <a:endParaRPr/>
          </a:p>
        </p:txBody>
      </p:sp>
      <p:sp>
        <p:nvSpPr>
          <p:cNvPr id="306" name="Google Shape;306;p43"/>
          <p:cNvSpPr txBox="1">
            <a:spLocks noGrp="1"/>
          </p:cNvSpPr>
          <p:nvPr>
            <p:ph type="body" idx="1"/>
          </p:nvPr>
        </p:nvSpPr>
        <p:spPr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47675" marR="0" lvl="0" indent="-382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</a:pPr>
            <a:r>
              <a:rPr lang="en-US" sz="3000" b="0" i="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Pipe cleaners</a:t>
            </a:r>
            <a:endParaRPr/>
          </a:p>
          <a:p>
            <a:pPr marL="822325" marR="0" lvl="1" indent="-28575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470"/>
              <a:buFont typeface="Verdana"/>
              <a:buChar char="›"/>
            </a:pPr>
            <a:r>
              <a:rPr lang="en-US" sz="2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Can tie things together</a:t>
            </a:r>
            <a:endParaRPr/>
          </a:p>
          <a:p>
            <a:pPr marL="822325" marR="0" lvl="1" indent="-28575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470"/>
              <a:buFont typeface="Verdana"/>
              <a:buChar char="›"/>
            </a:pPr>
            <a:r>
              <a:rPr lang="en-US" sz="2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Long – can be cut into pieces with pliers</a:t>
            </a:r>
            <a:endParaRPr/>
          </a:p>
          <a:p>
            <a:pPr marL="822325" marR="0" lvl="1" indent="-28575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470"/>
              <a:buFont typeface="Verdana"/>
              <a:buChar char="›"/>
            </a:pPr>
            <a:r>
              <a:rPr lang="en-US" sz="2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Can wrap around or threaded through</a:t>
            </a:r>
            <a:endParaRPr/>
          </a:p>
          <a:p>
            <a:pPr marL="447675" marR="0" lvl="0" indent="-382587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</a:pPr>
            <a:r>
              <a:rPr lang="en-US" sz="3000" b="0" i="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String</a:t>
            </a:r>
            <a:endParaRPr/>
          </a:p>
          <a:p>
            <a:pPr marL="822325" marR="0" lvl="1" indent="-28575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470"/>
              <a:buFont typeface="Verdana"/>
              <a:buChar char="›"/>
            </a:pPr>
            <a:r>
              <a:rPr lang="en-US" sz="2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Is it wrapped cord? – unwrap to increase length provided</a:t>
            </a:r>
            <a:endParaRPr/>
          </a:p>
          <a:p>
            <a:pPr marL="822325" marR="0" lvl="1" indent="-28575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470"/>
              <a:buFont typeface="Verdana"/>
              <a:buChar char="›"/>
            </a:pPr>
            <a:r>
              <a:rPr lang="en-US" sz="2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Tie short – no long hanging ends</a:t>
            </a:r>
            <a:endParaRPr/>
          </a:p>
          <a:p>
            <a:pPr marL="1104900" marR="0" lvl="2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⚫"/>
            </a:pPr>
            <a:r>
              <a:rPr lang="en-US"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Increases usable length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7074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44"/>
          <p:cNvSpPr txBox="1">
            <a:spLocks noGrp="1"/>
          </p:cNvSpPr>
          <p:nvPr>
            <p:ph type="title" idx="4294967295"/>
          </p:nvPr>
        </p:nvSpPr>
        <p:spPr>
          <a:xfrm>
            <a:off x="457200" y="268287"/>
            <a:ext cx="8229600" cy="1395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84188" marR="0" lvl="0" indent="-4841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9D17F"/>
              </a:buClr>
              <a:buSzPts val="4200"/>
              <a:buFont typeface="Century Gothic"/>
              <a:buNone/>
            </a:pPr>
            <a:r>
              <a:rPr lang="en-US" sz="4200" b="0" i="0" u="none" strike="noStrike" cap="none">
                <a:solidFill>
                  <a:srgbClr val="E9D17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We got … and this</a:t>
            </a:r>
            <a:endParaRPr/>
          </a:p>
        </p:txBody>
      </p:sp>
      <p:sp>
        <p:nvSpPr>
          <p:cNvPr id="312" name="Google Shape;312;p44"/>
          <p:cNvSpPr txBox="1">
            <a:spLocks noGrp="1"/>
          </p:cNvSpPr>
          <p:nvPr>
            <p:ph type="body" idx="1"/>
          </p:nvPr>
        </p:nvSpPr>
        <p:spPr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47675" marR="0" lvl="0" indent="-382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</a:pPr>
            <a:r>
              <a:rPr lang="en-US" sz="3000" b="0" i="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Index cards or card stock</a:t>
            </a:r>
            <a:endParaRPr/>
          </a:p>
          <a:p>
            <a:pPr marL="822325" marR="0" lvl="1" indent="-28575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470"/>
              <a:buFont typeface="Verdana"/>
              <a:buChar char="›"/>
            </a:pPr>
            <a:r>
              <a:rPr lang="en-US" sz="2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Can be rolled for strength</a:t>
            </a:r>
            <a:endParaRPr/>
          </a:p>
          <a:p>
            <a:pPr marL="822325" marR="0" lvl="1" indent="-28575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470"/>
              <a:buFont typeface="Verdana"/>
              <a:buChar char="›"/>
            </a:pPr>
            <a:r>
              <a:rPr lang="en-US" sz="2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Can be folded to add support</a:t>
            </a:r>
            <a:endParaRPr/>
          </a:p>
          <a:p>
            <a:pPr marL="1104900" marR="0" lvl="2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⚫"/>
            </a:pPr>
            <a:r>
              <a:rPr lang="en-US"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But no creases</a:t>
            </a:r>
            <a:endParaRPr/>
          </a:p>
          <a:p>
            <a:pPr marL="822325" marR="0" lvl="1" indent="-28575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470"/>
              <a:buFont typeface="Verdana"/>
              <a:buChar char="›"/>
            </a:pPr>
            <a:r>
              <a:rPr lang="en-US" sz="2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Support for mass</a:t>
            </a:r>
            <a:endParaRPr/>
          </a:p>
          <a:p>
            <a:pPr marL="447675" marR="0" lvl="0" indent="-382587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</a:pPr>
            <a:r>
              <a:rPr lang="en-US" sz="3000" b="0" i="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Craft sticks (popsicle sticks)</a:t>
            </a:r>
            <a:endParaRPr/>
          </a:p>
          <a:p>
            <a:pPr marL="822325" marR="0" lvl="1" indent="-28575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470"/>
              <a:buFont typeface="Verdana"/>
              <a:buChar char="›"/>
            </a:pPr>
            <a:r>
              <a:rPr lang="en-US" sz="2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Great strength</a:t>
            </a:r>
            <a:endParaRPr/>
          </a:p>
          <a:p>
            <a:pPr marL="822325" marR="0" lvl="1" indent="-28575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470"/>
              <a:buFont typeface="Verdana"/>
              <a:buChar char="›"/>
            </a:pPr>
            <a:r>
              <a:rPr lang="en-US" sz="2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Pierced with scissors or paper clips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46664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Google Shape;317;p45"/>
          <p:cNvSpPr txBox="1">
            <a:spLocks noGrp="1"/>
          </p:cNvSpPr>
          <p:nvPr>
            <p:ph type="title" idx="4294967295"/>
          </p:nvPr>
        </p:nvSpPr>
        <p:spPr>
          <a:xfrm>
            <a:off x="457200" y="268287"/>
            <a:ext cx="8229600" cy="1395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84188" marR="0" lvl="0" indent="-4841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9D17F"/>
              </a:buClr>
              <a:buSzPts val="4200"/>
              <a:buFont typeface="Century Gothic"/>
              <a:buNone/>
            </a:pPr>
            <a:r>
              <a:rPr lang="en-US" sz="4200" b="0" i="0" u="none" strike="noStrike" cap="none">
                <a:solidFill>
                  <a:srgbClr val="E9D17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We got … maybe this</a:t>
            </a:r>
            <a:endParaRPr/>
          </a:p>
        </p:txBody>
      </p:sp>
      <p:sp>
        <p:nvSpPr>
          <p:cNvPr id="318" name="Google Shape;318;p45"/>
          <p:cNvSpPr txBox="1">
            <a:spLocks noGrp="1"/>
          </p:cNvSpPr>
          <p:nvPr>
            <p:ph type="body" idx="1"/>
          </p:nvPr>
        </p:nvSpPr>
        <p:spPr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47675" marR="0" lvl="0" indent="-382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</a:pPr>
            <a:r>
              <a:rPr lang="en-US" sz="3000" b="0" i="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Straws</a:t>
            </a:r>
            <a:endParaRPr/>
          </a:p>
          <a:p>
            <a:pPr marL="822325" marR="0" lvl="1" indent="-28575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470"/>
              <a:buFont typeface="Verdana"/>
              <a:buChar char="›"/>
            </a:pPr>
            <a:r>
              <a:rPr lang="en-US" sz="2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Bendable or straight</a:t>
            </a:r>
            <a:endParaRPr/>
          </a:p>
          <a:p>
            <a:pPr marL="822325" marR="0" lvl="1" indent="-28575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470"/>
              <a:buFont typeface="Verdana"/>
              <a:buChar char="›"/>
            </a:pPr>
            <a:r>
              <a:rPr lang="en-US" sz="2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Great for gaining distance</a:t>
            </a:r>
            <a:endParaRPr/>
          </a:p>
          <a:p>
            <a:pPr marL="1104900" marR="0" lvl="2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⚫"/>
            </a:pPr>
            <a:r>
              <a:rPr lang="en-US" sz="24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Probably  better vertical than horizontal</a:t>
            </a:r>
            <a:endParaRPr/>
          </a:p>
          <a:p>
            <a:pPr marL="822325" marR="0" lvl="1" indent="-28575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470"/>
              <a:buFont typeface="Verdana"/>
              <a:buChar char="›"/>
            </a:pPr>
            <a:r>
              <a:rPr lang="en-US" sz="2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Can be cut to point to jam one into another</a:t>
            </a:r>
            <a:endParaRPr/>
          </a:p>
          <a:p>
            <a:pPr marL="822325" marR="0" lvl="1" indent="-28575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470"/>
              <a:buFont typeface="Verdana"/>
              <a:buChar char="›"/>
            </a:pPr>
            <a:r>
              <a:rPr lang="en-US" sz="2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End can be flattened to join with tape, paper clips, or pipe cleaners</a:t>
            </a:r>
            <a:endParaRPr/>
          </a:p>
          <a:p>
            <a:pPr marL="447675" marR="0" lvl="0" indent="-250508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080"/>
              <a:buFont typeface="Noto Sans Symbols"/>
              <a:buNone/>
            </a:pPr>
            <a:endParaRPr sz="26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86240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Google Shape;323;p46"/>
          <p:cNvSpPr txBox="1">
            <a:spLocks noGrp="1"/>
          </p:cNvSpPr>
          <p:nvPr>
            <p:ph type="title" idx="4294967295"/>
          </p:nvPr>
        </p:nvSpPr>
        <p:spPr>
          <a:xfrm>
            <a:off x="457200" y="268287"/>
            <a:ext cx="8229600" cy="1395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84188" marR="0" lvl="0" indent="-4841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9D17F"/>
              </a:buClr>
              <a:buSzPts val="4200"/>
              <a:buFont typeface="Century Gothic"/>
              <a:buNone/>
            </a:pPr>
            <a:r>
              <a:rPr lang="en-US" sz="4200" b="0" i="0" u="none" strike="noStrike" cap="none">
                <a:solidFill>
                  <a:srgbClr val="E9D17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We got … or maybe</a:t>
            </a:r>
            <a:endParaRPr/>
          </a:p>
        </p:txBody>
      </p:sp>
      <p:sp>
        <p:nvSpPr>
          <p:cNvPr id="324" name="Google Shape;324;p46"/>
          <p:cNvSpPr txBox="1">
            <a:spLocks noGrp="1"/>
          </p:cNvSpPr>
          <p:nvPr>
            <p:ph type="body" idx="1"/>
          </p:nvPr>
        </p:nvSpPr>
        <p:spPr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47675" marR="0" lvl="0" indent="-382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</a:pPr>
            <a:r>
              <a:rPr lang="en-US" sz="3000" b="0" i="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Skewers</a:t>
            </a:r>
            <a:endParaRPr/>
          </a:p>
          <a:p>
            <a:pPr marL="822325" marR="0" lvl="1" indent="-28575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470"/>
              <a:buFont typeface="Verdana"/>
              <a:buChar char="›"/>
            </a:pPr>
            <a:r>
              <a:rPr lang="en-US" sz="2600" b="0" i="0" u="none" strike="noStrike" cap="none">
                <a:solidFill>
                  <a:srgbClr val="00B05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Watch out for pointed end</a:t>
            </a:r>
            <a:endParaRPr/>
          </a:p>
          <a:p>
            <a:pPr marL="822325" marR="0" lvl="1" indent="-28575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470"/>
              <a:buFont typeface="Verdana"/>
              <a:buChar char="›"/>
            </a:pPr>
            <a:r>
              <a:rPr lang="en-US" sz="2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Great strength for height or length</a:t>
            </a:r>
            <a:endParaRPr/>
          </a:p>
          <a:p>
            <a:pPr marL="822325" marR="0" lvl="1" indent="-28575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470"/>
              <a:buFont typeface="Verdana"/>
              <a:buChar char="›"/>
            </a:pPr>
            <a:r>
              <a:rPr lang="en-US" sz="2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Can be ‘stabbed’ through plates, cups, 3x5 cards</a:t>
            </a:r>
            <a:endParaRPr/>
          </a:p>
          <a:p>
            <a:pPr marL="447675" marR="0" lvl="0" indent="-250508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080"/>
              <a:buFont typeface="Noto Sans Symbols"/>
              <a:buNone/>
            </a:pPr>
            <a:endParaRPr sz="26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95967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" name="Google Shape;329;p47"/>
          <p:cNvSpPr txBox="1">
            <a:spLocks noGrp="1"/>
          </p:cNvSpPr>
          <p:nvPr>
            <p:ph type="title" idx="4294967295"/>
          </p:nvPr>
        </p:nvSpPr>
        <p:spPr>
          <a:xfrm>
            <a:off x="457200" y="268287"/>
            <a:ext cx="8229600" cy="1395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84188" marR="0" lvl="0" indent="-4841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9D17F"/>
              </a:buClr>
              <a:buSzPts val="4200"/>
              <a:buFont typeface="Century Gothic"/>
              <a:buNone/>
            </a:pPr>
            <a:r>
              <a:rPr lang="en-US" sz="4200" b="0" i="0" u="none" strike="noStrike" cap="none">
                <a:solidFill>
                  <a:srgbClr val="E9D17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We got … the list goes on</a:t>
            </a:r>
            <a:endParaRPr/>
          </a:p>
        </p:txBody>
      </p:sp>
      <p:sp>
        <p:nvSpPr>
          <p:cNvPr id="330" name="Google Shape;330;p47"/>
          <p:cNvSpPr txBox="1">
            <a:spLocks noGrp="1"/>
          </p:cNvSpPr>
          <p:nvPr>
            <p:ph type="body" idx="1"/>
          </p:nvPr>
        </p:nvSpPr>
        <p:spPr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47675" marR="0" lvl="0" indent="-382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</a:pPr>
            <a:r>
              <a:rPr lang="en-US" sz="3000" b="0" i="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Plates – paper or foam</a:t>
            </a:r>
            <a:endParaRPr/>
          </a:p>
          <a:p>
            <a:pPr marL="822325" marR="0" lvl="1" indent="-28575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470"/>
              <a:buFont typeface="Verdana"/>
              <a:buChar char="›"/>
            </a:pPr>
            <a:r>
              <a:rPr lang="en-US" sz="2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Make a great base</a:t>
            </a:r>
            <a:endParaRPr/>
          </a:p>
          <a:p>
            <a:pPr marL="822325" marR="0" lvl="1" indent="-28575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470"/>
              <a:buFont typeface="Verdana"/>
              <a:buChar char="›"/>
            </a:pPr>
            <a:r>
              <a:rPr lang="en-US" sz="2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Can be ‘stabbed’ with skewers, especially foam</a:t>
            </a:r>
            <a:endParaRPr/>
          </a:p>
          <a:p>
            <a:pPr marL="822325" marR="0" lvl="1" indent="-28575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470"/>
              <a:buFont typeface="Verdana"/>
              <a:buChar char="›"/>
            </a:pPr>
            <a:r>
              <a:rPr lang="en-US" sz="2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Can be rolled if paper</a:t>
            </a:r>
            <a:endParaRPr/>
          </a:p>
          <a:p>
            <a:pPr marL="822325" marR="0" lvl="1" indent="-28575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470"/>
              <a:buFont typeface="Verdana"/>
              <a:buChar char="›"/>
            </a:pPr>
            <a:r>
              <a:rPr lang="en-US" sz="2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BUT – remember that inside dimension could be from edge of plate to edge of plate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91711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" name="Google Shape;335;p48"/>
          <p:cNvSpPr txBox="1">
            <a:spLocks noGrp="1"/>
          </p:cNvSpPr>
          <p:nvPr>
            <p:ph type="title" idx="4294967295"/>
          </p:nvPr>
        </p:nvSpPr>
        <p:spPr>
          <a:xfrm>
            <a:off x="457200" y="268287"/>
            <a:ext cx="8229600" cy="1395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84188" marR="0" lvl="0" indent="-4841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9D17F"/>
              </a:buClr>
              <a:buSzPts val="4200"/>
              <a:buFont typeface="Century Gothic"/>
              <a:buNone/>
            </a:pPr>
            <a:r>
              <a:rPr lang="en-US" sz="4200" b="0" i="0" u="none" strike="noStrike" cap="none">
                <a:solidFill>
                  <a:srgbClr val="E9D17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We got … and there’s</a:t>
            </a:r>
            <a:endParaRPr/>
          </a:p>
        </p:txBody>
      </p:sp>
      <p:sp>
        <p:nvSpPr>
          <p:cNvPr id="336" name="Google Shape;336;p48"/>
          <p:cNvSpPr txBox="1">
            <a:spLocks noGrp="1"/>
          </p:cNvSpPr>
          <p:nvPr>
            <p:ph type="body" idx="1"/>
          </p:nvPr>
        </p:nvSpPr>
        <p:spPr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47675" marR="0" lvl="0" indent="-382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</a:pPr>
            <a:r>
              <a:rPr lang="en-US" sz="3000" b="0" i="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Cups	</a:t>
            </a:r>
            <a:endParaRPr/>
          </a:p>
          <a:p>
            <a:pPr marL="822325" marR="0" lvl="1" indent="-28575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470"/>
              <a:buFont typeface="Verdana"/>
              <a:buChar char="›"/>
            </a:pPr>
            <a:r>
              <a:rPr lang="en-US" sz="2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Paper or plastic or foam – use might depend on type</a:t>
            </a:r>
            <a:endParaRPr/>
          </a:p>
          <a:p>
            <a:pPr marL="822325" marR="0" lvl="1" indent="-28575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470"/>
              <a:buFont typeface="Verdana"/>
              <a:buChar char="›"/>
            </a:pPr>
            <a:r>
              <a:rPr lang="en-US" sz="2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Make great bases</a:t>
            </a:r>
            <a:endParaRPr/>
          </a:p>
          <a:p>
            <a:pPr marL="822325" marR="0" lvl="1" indent="-28575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470"/>
              <a:buFont typeface="Verdana"/>
              <a:buChar char="›"/>
            </a:pPr>
            <a:r>
              <a:rPr lang="en-US" sz="2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Can be stabbed</a:t>
            </a:r>
            <a:endParaRPr/>
          </a:p>
          <a:p>
            <a:pPr marL="822325" marR="0" lvl="1" indent="-285750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470"/>
              <a:buFont typeface="Verdana"/>
              <a:buChar char="›"/>
            </a:pPr>
            <a:r>
              <a:rPr lang="en-US" sz="2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Items can be taped to them</a:t>
            </a:r>
            <a:endParaRPr/>
          </a:p>
          <a:p>
            <a:pPr marL="447675" marR="0" lvl="0" indent="-250508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080"/>
              <a:buFont typeface="Noto Sans Symbols"/>
              <a:buNone/>
            </a:pPr>
            <a:endParaRPr sz="26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29786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82000" cy="4525963"/>
          </a:xfrm>
        </p:spPr>
        <p:txBody>
          <a:bodyPr/>
          <a:lstStyle/>
          <a:p>
            <a:r>
              <a:rPr lang="en-US" dirty="0"/>
              <a:t>This event is designed to test the student's ability to think on </a:t>
            </a:r>
            <a:r>
              <a:rPr lang="en-US" dirty="0" smtClean="0"/>
              <a:t>their </a:t>
            </a:r>
            <a:r>
              <a:rPr lang="en-US" dirty="0"/>
              <a:t>feet. They will be given </a:t>
            </a:r>
            <a:r>
              <a:rPr lang="en-US" dirty="0" smtClean="0"/>
              <a:t>a bag </a:t>
            </a:r>
            <a:r>
              <a:rPr lang="en-US" dirty="0"/>
              <a:t>of materials to build a freestanding tower as high as they can. The tower should </a:t>
            </a:r>
            <a:r>
              <a:rPr lang="en-US" dirty="0" smtClean="0"/>
              <a:t>be constructed </a:t>
            </a:r>
            <a:r>
              <a:rPr lang="en-US" dirty="0"/>
              <a:t>to support a tennis ball at its </a:t>
            </a:r>
            <a:r>
              <a:rPr lang="en-US" dirty="0" smtClean="0"/>
              <a:t>top.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0600" y="3810000"/>
            <a:ext cx="1422400" cy="29094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826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7" name="Google Shape;347;p50"/>
          <p:cNvSpPr txBox="1">
            <a:spLocks noGrp="1"/>
          </p:cNvSpPr>
          <p:nvPr>
            <p:ph type="title" idx="4294967295"/>
          </p:nvPr>
        </p:nvSpPr>
        <p:spPr>
          <a:xfrm>
            <a:off x="0" y="231775"/>
            <a:ext cx="8229600" cy="1395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84632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9D17D"/>
              </a:buClr>
              <a:buSzPts val="4200"/>
              <a:buFont typeface="Century Gothic"/>
              <a:buNone/>
            </a:pPr>
            <a:r>
              <a:rPr lang="en-US" sz="4200" b="0" i="0" u="none" strike="noStrike" cap="none">
                <a:solidFill>
                  <a:srgbClr val="E9D17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Examples</a:t>
            </a:r>
            <a:endParaRPr/>
          </a:p>
        </p:txBody>
      </p:sp>
      <p:pic>
        <p:nvPicPr>
          <p:cNvPr id="348" name="Google Shape;348;p50" descr="C:\Users\Andrew\Pictures\Science Olympiad\Science Olympiad Camp 2009\IMG_2320.JPG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3733800" y="228600"/>
            <a:ext cx="4876800" cy="6502400"/>
          </a:xfrm>
          <a:prstGeom prst="rect">
            <a:avLst/>
          </a:prstGeom>
          <a:noFill/>
          <a:ln>
            <a:noFill/>
          </a:ln>
        </p:spPr>
      </p:pic>
      <p:sp>
        <p:nvSpPr>
          <p:cNvPr id="349" name="Google Shape;349;p50"/>
          <p:cNvSpPr txBox="1"/>
          <p:nvPr/>
        </p:nvSpPr>
        <p:spPr>
          <a:xfrm>
            <a:off x="415925" y="1878012"/>
            <a:ext cx="2971800" cy="6370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entury Gothic"/>
              <a:buNone/>
            </a:pPr>
            <a:r>
              <a:rPr lang="en-US" sz="2400" b="1" i="0" u="sng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Good: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endParaRPr sz="2400" b="1" i="0" u="sng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Doubled up straws for legs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endParaRPr sz="2400" b="0" i="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Triangles for bracing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endParaRPr sz="2400" b="0" i="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entury Gothic"/>
              <a:buNone/>
            </a:pPr>
            <a:r>
              <a:rPr lang="en-US" sz="2400" b="1" i="0" u="sng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Bad: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endParaRPr sz="2400" b="0" i="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Not level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endParaRPr sz="1800" b="1" i="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endParaRPr sz="1800" b="1" i="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endParaRPr sz="1800" b="1" i="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endParaRPr sz="1800" b="1" i="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endParaRPr sz="1800" b="1" i="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endParaRPr sz="1800" b="1" i="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endParaRPr sz="1800" b="1" i="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1" i="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48040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4" name="Google Shape;354;p51"/>
          <p:cNvSpPr txBox="1">
            <a:spLocks noGrp="1"/>
          </p:cNvSpPr>
          <p:nvPr>
            <p:ph type="title" idx="4294967295"/>
          </p:nvPr>
        </p:nvSpPr>
        <p:spPr>
          <a:xfrm>
            <a:off x="457200" y="268287"/>
            <a:ext cx="8229600" cy="1395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84632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9D17D"/>
              </a:buClr>
              <a:buSzPts val="4200"/>
              <a:buFont typeface="Century Gothic"/>
              <a:buNone/>
            </a:pPr>
            <a:r>
              <a:rPr lang="en-US" sz="4200" b="0" i="0" u="none" strike="noStrike" cap="none">
                <a:solidFill>
                  <a:srgbClr val="E9D17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Examples</a:t>
            </a:r>
            <a:endParaRPr/>
          </a:p>
        </p:txBody>
      </p:sp>
      <p:pic>
        <p:nvPicPr>
          <p:cNvPr id="355" name="Google Shape;355;p51" descr="C:\Users\Andrew\Pictures\Science Olympiad\Science Olympiad Camp 2009\IMG_2322.JPG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3810000" y="228600"/>
            <a:ext cx="4857750" cy="6477000"/>
          </a:xfrm>
          <a:prstGeom prst="rect">
            <a:avLst/>
          </a:prstGeom>
          <a:noFill/>
          <a:ln>
            <a:noFill/>
          </a:ln>
        </p:spPr>
      </p:pic>
      <p:sp>
        <p:nvSpPr>
          <p:cNvPr id="356" name="Google Shape;356;p51"/>
          <p:cNvSpPr txBox="1"/>
          <p:nvPr/>
        </p:nvSpPr>
        <p:spPr>
          <a:xfrm>
            <a:off x="415925" y="1878012"/>
            <a:ext cx="2971800" cy="48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entury Gothic"/>
              <a:buNone/>
            </a:pPr>
            <a:r>
              <a:rPr lang="en-US" sz="2400" b="1" i="0" u="sng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Good: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endParaRPr sz="2400" b="1" i="0" u="sng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Very level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endParaRPr sz="2400" b="0" i="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Triangles for bracing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endParaRPr sz="2400" b="0" i="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entury Gothic"/>
              <a:buNone/>
            </a:pPr>
            <a:r>
              <a:rPr lang="en-US" sz="2400" b="1" i="0" u="sng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Bad: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endParaRPr sz="2400" b="0" i="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Legs are single straws instead of double</a:t>
            </a:r>
            <a:endParaRPr sz="1800" b="1" i="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1" i="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53952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p52"/>
          <p:cNvSpPr txBox="1">
            <a:spLocks noGrp="1"/>
          </p:cNvSpPr>
          <p:nvPr>
            <p:ph type="title" idx="4294967295"/>
          </p:nvPr>
        </p:nvSpPr>
        <p:spPr>
          <a:xfrm>
            <a:off x="457200" y="268287"/>
            <a:ext cx="8229600" cy="1395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84632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9D17D"/>
              </a:buClr>
              <a:buSzPts val="4200"/>
              <a:buFont typeface="Century Gothic"/>
              <a:buNone/>
            </a:pPr>
            <a:r>
              <a:rPr lang="en-US" sz="4200" b="0" i="0" u="none" strike="noStrike" cap="none">
                <a:solidFill>
                  <a:srgbClr val="E9D17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Examples</a:t>
            </a:r>
            <a:endParaRPr/>
          </a:p>
        </p:txBody>
      </p:sp>
      <p:pic>
        <p:nvPicPr>
          <p:cNvPr id="362" name="Google Shape;362;p52" descr="C:\Users\Andrew\Pictures\Science Olympiad\Science Olympiad Camp 2009\Wilson\IMG_2416.JPG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114800" y="533400"/>
            <a:ext cx="4572000" cy="6096000"/>
          </a:xfrm>
          <a:prstGeom prst="rect">
            <a:avLst/>
          </a:prstGeom>
          <a:noFill/>
          <a:ln>
            <a:noFill/>
          </a:ln>
        </p:spPr>
      </p:pic>
      <p:sp>
        <p:nvSpPr>
          <p:cNvPr id="363" name="Google Shape;363;p52"/>
          <p:cNvSpPr txBox="1"/>
          <p:nvPr/>
        </p:nvSpPr>
        <p:spPr>
          <a:xfrm>
            <a:off x="457200" y="1676400"/>
            <a:ext cx="2971800" cy="5540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entury Gothic"/>
              <a:buNone/>
            </a:pPr>
            <a:r>
              <a:rPr lang="en-US" sz="2400" b="1" i="0" u="sng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Good: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endParaRPr sz="2400" b="1" i="0" u="sng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Very level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endParaRPr sz="2400" b="0" i="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Triangles for bracing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endParaRPr sz="2400" b="0" i="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Multi-strawed legs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endParaRPr sz="2400" b="0" i="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entury Gothic"/>
              <a:buNone/>
            </a:pPr>
            <a:r>
              <a:rPr lang="en-US" sz="2400" b="1" i="0" u="sng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Bad: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endParaRPr sz="2400" b="0" i="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Added extra materials just to use them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2064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Google Shape;368;p53"/>
          <p:cNvSpPr txBox="1">
            <a:spLocks noGrp="1"/>
          </p:cNvSpPr>
          <p:nvPr>
            <p:ph type="title" idx="4294967295"/>
          </p:nvPr>
        </p:nvSpPr>
        <p:spPr>
          <a:xfrm>
            <a:off x="457200" y="268287"/>
            <a:ext cx="8229600" cy="1395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84188" marR="0" lvl="0" indent="-4841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9D17F"/>
              </a:buClr>
              <a:buSzPts val="4200"/>
              <a:buFont typeface="Century Gothic"/>
              <a:buNone/>
            </a:pPr>
            <a:r>
              <a:rPr lang="en-US" sz="4200" b="0" i="0" u="none" strike="noStrike" cap="none">
                <a:solidFill>
                  <a:srgbClr val="E9D17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Some ideas</a:t>
            </a:r>
            <a:endParaRPr/>
          </a:p>
        </p:txBody>
      </p:sp>
      <p:pic>
        <p:nvPicPr>
          <p:cNvPr id="369" name="Google Shape;369;p53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724400" y="1905000"/>
            <a:ext cx="3414712" cy="4572000"/>
          </a:xfrm>
          <a:prstGeom prst="rect">
            <a:avLst/>
          </a:prstGeom>
          <a:noFill/>
          <a:ln>
            <a:noFill/>
          </a:ln>
        </p:spPr>
      </p:pic>
      <p:sp>
        <p:nvSpPr>
          <p:cNvPr id="370" name="Google Shape;370;p53"/>
          <p:cNvSpPr txBox="1"/>
          <p:nvPr/>
        </p:nvSpPr>
        <p:spPr>
          <a:xfrm>
            <a:off x="484187" y="1905000"/>
            <a:ext cx="3810000" cy="523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entury Gothic"/>
              <a:buNone/>
            </a:pPr>
            <a:r>
              <a:rPr lang="en-US" sz="2000" b="1" i="0" u="sng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Good: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endParaRPr sz="2000" b="1" i="0" u="sng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Rolled paper for strength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endParaRPr sz="2400" b="0" i="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Cross bracing with triangles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endParaRPr sz="2400" b="0" i="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Use of bowls for added height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endParaRPr sz="2000" b="0" i="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entury Gothic"/>
              <a:buNone/>
            </a:pPr>
            <a:r>
              <a:rPr lang="en-US" sz="2000" b="1" i="0" u="sng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Bad: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endParaRPr sz="2000" b="1" i="0" u="sng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Off center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520847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5" name="Google Shape;375;p54"/>
          <p:cNvSpPr txBox="1">
            <a:spLocks noGrp="1"/>
          </p:cNvSpPr>
          <p:nvPr>
            <p:ph type="title" idx="4294967295"/>
          </p:nvPr>
        </p:nvSpPr>
        <p:spPr>
          <a:xfrm>
            <a:off x="457200" y="268287"/>
            <a:ext cx="8229600" cy="1395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84188" marR="0" lvl="0" indent="-4841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9D17F"/>
              </a:buClr>
              <a:buSzPts val="4200"/>
              <a:buFont typeface="Century Gothic"/>
              <a:buNone/>
            </a:pPr>
            <a:r>
              <a:rPr lang="en-US" sz="4200" b="0" i="0" u="none" strike="noStrike" cap="none">
                <a:solidFill>
                  <a:srgbClr val="E9D17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Taller yet</a:t>
            </a:r>
            <a:endParaRPr/>
          </a:p>
        </p:txBody>
      </p:sp>
      <p:pic>
        <p:nvPicPr>
          <p:cNvPr id="376" name="Google Shape;376;p54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568825" y="1905000"/>
            <a:ext cx="3414712" cy="4572000"/>
          </a:xfrm>
          <a:prstGeom prst="rect">
            <a:avLst/>
          </a:prstGeom>
          <a:noFill/>
          <a:ln>
            <a:noFill/>
          </a:ln>
        </p:spPr>
      </p:pic>
      <p:sp>
        <p:nvSpPr>
          <p:cNvPr id="377" name="Google Shape;377;p54"/>
          <p:cNvSpPr txBox="1"/>
          <p:nvPr/>
        </p:nvSpPr>
        <p:spPr>
          <a:xfrm>
            <a:off x="457200" y="2133600"/>
            <a:ext cx="3810000" cy="1200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entury Gothic"/>
              <a:buNone/>
            </a:pPr>
            <a:r>
              <a:rPr lang="en-US" sz="2400" b="1" i="0" u="sng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Good: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endParaRPr sz="2400" b="0" i="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Centered for stability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46550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Google Shape;382;p55"/>
          <p:cNvSpPr txBox="1">
            <a:spLocks noGrp="1"/>
          </p:cNvSpPr>
          <p:nvPr>
            <p:ph type="title" idx="4294967295"/>
          </p:nvPr>
        </p:nvSpPr>
        <p:spPr>
          <a:xfrm>
            <a:off x="457200" y="268287"/>
            <a:ext cx="8229600" cy="1395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84188" marR="0" lvl="0" indent="-4841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9D17F"/>
              </a:buClr>
              <a:buSzPts val="4200"/>
              <a:buFont typeface="Century Gothic"/>
              <a:buNone/>
            </a:pPr>
            <a:r>
              <a:rPr lang="en-US" sz="4200" b="0" i="0" u="none" strike="noStrike" cap="none">
                <a:solidFill>
                  <a:srgbClr val="E9D17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Still taller, but…</a:t>
            </a:r>
            <a:endParaRPr/>
          </a:p>
        </p:txBody>
      </p:sp>
      <p:pic>
        <p:nvPicPr>
          <p:cNvPr id="383" name="Google Shape;383;p55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876800" y="1905000"/>
            <a:ext cx="3414712" cy="4572000"/>
          </a:xfrm>
          <a:prstGeom prst="rect">
            <a:avLst/>
          </a:prstGeom>
          <a:noFill/>
          <a:ln>
            <a:noFill/>
          </a:ln>
        </p:spPr>
      </p:pic>
      <p:sp>
        <p:nvSpPr>
          <p:cNvPr id="384" name="Google Shape;384;p55"/>
          <p:cNvSpPr txBox="1"/>
          <p:nvPr/>
        </p:nvSpPr>
        <p:spPr>
          <a:xfrm>
            <a:off x="457200" y="2133600"/>
            <a:ext cx="4114800" cy="3416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entury Gothic"/>
              <a:buNone/>
            </a:pPr>
            <a:r>
              <a:rPr lang="en-US" sz="2400" b="1" i="0" u="sng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Good: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endParaRPr sz="2400" b="0" i="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Great height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endParaRPr sz="2400" b="0" i="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entury Gothic"/>
              <a:buNone/>
            </a:pPr>
            <a:r>
              <a:rPr lang="en-US" sz="2400" b="1" i="0" u="sng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Bad: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endParaRPr sz="2400" b="0" i="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Off center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endParaRPr sz="2400" b="0" i="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-1524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Beginning to lean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853539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" name="Google Shape;401;p58"/>
          <p:cNvSpPr txBox="1">
            <a:spLocks noGrp="1"/>
          </p:cNvSpPr>
          <p:nvPr>
            <p:ph type="title" idx="4294967295"/>
          </p:nvPr>
        </p:nvSpPr>
        <p:spPr>
          <a:xfrm>
            <a:off x="457200" y="268287"/>
            <a:ext cx="8229600" cy="1395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84188" marR="0" lvl="0" indent="-4841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9D17F"/>
              </a:buClr>
              <a:buSzPts val="4200"/>
              <a:buFont typeface="Century Gothic"/>
              <a:buNone/>
            </a:pPr>
            <a:r>
              <a:rPr lang="en-US" sz="4200" b="0" i="0" u="none" strike="noStrike" cap="none">
                <a:solidFill>
                  <a:srgbClr val="E9D17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Teaching idea - square</a:t>
            </a:r>
            <a:endParaRPr/>
          </a:p>
        </p:txBody>
      </p:sp>
      <p:sp>
        <p:nvSpPr>
          <p:cNvPr id="402" name="Google Shape;402;p58"/>
          <p:cNvSpPr txBox="1">
            <a:spLocks noGrp="1"/>
          </p:cNvSpPr>
          <p:nvPr>
            <p:ph type="body" idx="1"/>
          </p:nvPr>
        </p:nvSpPr>
        <p:spPr>
          <a:xfrm>
            <a:off x="406400" y="1693862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35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</a:pPr>
            <a:endParaRPr sz="3000" b="0" i="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6350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</a:pPr>
            <a:endParaRPr sz="3000" b="0" i="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6350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</a:pPr>
            <a:endParaRPr sz="3000" b="0" i="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6350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</a:pPr>
            <a:endParaRPr sz="3000" b="0" i="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6350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</a:pPr>
            <a:endParaRPr sz="3000" b="0" i="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63500" marR="0" lvl="0" indent="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None/>
            </a:pPr>
            <a:r>
              <a:rPr lang="en-US" sz="1800" b="0" i="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Use 4 pipe cleaners and 4 drinking straws to form a square.  Insert the pipe cleaners through the straw and twist them together at the corners. Stand the square on edge and apply a downward force to the top of it.  The square deform easily due to the weakness of the corner joints. - square</a:t>
            </a:r>
            <a:endParaRPr/>
          </a:p>
        </p:txBody>
      </p:sp>
      <p:cxnSp>
        <p:nvCxnSpPr>
          <p:cNvPr id="403" name="Google Shape;403;p58"/>
          <p:cNvCxnSpPr/>
          <p:nvPr/>
        </p:nvCxnSpPr>
        <p:spPr>
          <a:xfrm>
            <a:off x="1371600" y="2743200"/>
            <a:ext cx="0" cy="1676400"/>
          </a:xfrm>
          <a:prstGeom prst="straightConnector1">
            <a:avLst/>
          </a:prstGeom>
          <a:noFill/>
          <a:ln w="9525" cap="flat" cmpd="sng">
            <a:solidFill>
              <a:srgbClr val="D8BF5C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04" name="Google Shape;404;p58"/>
          <p:cNvCxnSpPr/>
          <p:nvPr/>
        </p:nvCxnSpPr>
        <p:spPr>
          <a:xfrm>
            <a:off x="1371600" y="2743200"/>
            <a:ext cx="1752600" cy="0"/>
          </a:xfrm>
          <a:prstGeom prst="straightConnector1">
            <a:avLst/>
          </a:prstGeom>
          <a:noFill/>
          <a:ln w="9525" cap="flat" cmpd="sng">
            <a:solidFill>
              <a:srgbClr val="D8BF5C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05" name="Google Shape;405;p58"/>
          <p:cNvCxnSpPr/>
          <p:nvPr/>
        </p:nvCxnSpPr>
        <p:spPr>
          <a:xfrm>
            <a:off x="1371600" y="4419600"/>
            <a:ext cx="1752600" cy="0"/>
          </a:xfrm>
          <a:prstGeom prst="straightConnector1">
            <a:avLst/>
          </a:prstGeom>
          <a:noFill/>
          <a:ln w="9525" cap="flat" cmpd="sng">
            <a:solidFill>
              <a:srgbClr val="D8BF5C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06" name="Google Shape;406;p58"/>
          <p:cNvCxnSpPr/>
          <p:nvPr/>
        </p:nvCxnSpPr>
        <p:spPr>
          <a:xfrm>
            <a:off x="3124200" y="2743200"/>
            <a:ext cx="0" cy="1676400"/>
          </a:xfrm>
          <a:prstGeom prst="straightConnector1">
            <a:avLst/>
          </a:prstGeom>
          <a:noFill/>
          <a:ln w="9525" cap="flat" cmpd="sng">
            <a:solidFill>
              <a:srgbClr val="D8BF5C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07" name="Google Shape;407;p58"/>
          <p:cNvCxnSpPr/>
          <p:nvPr/>
        </p:nvCxnSpPr>
        <p:spPr>
          <a:xfrm flipH="1">
            <a:off x="4038600" y="2743200"/>
            <a:ext cx="838200" cy="1676400"/>
          </a:xfrm>
          <a:prstGeom prst="straightConnector1">
            <a:avLst/>
          </a:prstGeom>
          <a:noFill/>
          <a:ln w="9525" cap="flat" cmpd="sng">
            <a:solidFill>
              <a:srgbClr val="D8BF5C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08" name="Google Shape;408;p58"/>
          <p:cNvCxnSpPr/>
          <p:nvPr/>
        </p:nvCxnSpPr>
        <p:spPr>
          <a:xfrm>
            <a:off x="4038600" y="4419600"/>
            <a:ext cx="1905000" cy="0"/>
          </a:xfrm>
          <a:prstGeom prst="straightConnector1">
            <a:avLst/>
          </a:prstGeom>
          <a:noFill/>
          <a:ln w="9525" cap="flat" cmpd="sng">
            <a:solidFill>
              <a:srgbClr val="D8BF5C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09" name="Google Shape;409;p58"/>
          <p:cNvCxnSpPr/>
          <p:nvPr/>
        </p:nvCxnSpPr>
        <p:spPr>
          <a:xfrm>
            <a:off x="4876800" y="2743200"/>
            <a:ext cx="1828800" cy="0"/>
          </a:xfrm>
          <a:prstGeom prst="straightConnector1">
            <a:avLst/>
          </a:prstGeom>
          <a:noFill/>
          <a:ln w="9525" cap="flat" cmpd="sng">
            <a:solidFill>
              <a:srgbClr val="D8BF5C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10" name="Google Shape;410;p58"/>
          <p:cNvCxnSpPr/>
          <p:nvPr/>
        </p:nvCxnSpPr>
        <p:spPr>
          <a:xfrm rot="10800000" flipH="1">
            <a:off x="5943600" y="2765425"/>
            <a:ext cx="762000" cy="1676400"/>
          </a:xfrm>
          <a:prstGeom prst="straightConnector1">
            <a:avLst/>
          </a:prstGeom>
          <a:noFill/>
          <a:ln w="9525" cap="flat" cmpd="sng">
            <a:solidFill>
              <a:srgbClr val="D8BF5C"/>
            </a:solidFill>
            <a:prstDash val="solid"/>
            <a:miter lim="800000"/>
            <a:headEnd type="none" w="med" len="med"/>
            <a:tailEnd type="none" w="med" len="med"/>
          </a:ln>
        </p:spPr>
      </p:cxnSp>
    </p:spTree>
    <p:extLst>
      <p:ext uri="{BB962C8B-B14F-4D97-AF65-F5344CB8AC3E}">
        <p14:creationId xmlns:p14="http://schemas.microsoft.com/office/powerpoint/2010/main" val="53988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Google Shape;430;p60"/>
          <p:cNvSpPr txBox="1">
            <a:spLocks noGrp="1"/>
          </p:cNvSpPr>
          <p:nvPr>
            <p:ph type="title" idx="4294967295"/>
          </p:nvPr>
        </p:nvSpPr>
        <p:spPr>
          <a:xfrm>
            <a:off x="457200" y="268287"/>
            <a:ext cx="8229600" cy="1395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84188" marR="0" lvl="0" indent="-4841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9D17F"/>
              </a:buClr>
              <a:buSzPts val="4200"/>
              <a:buFont typeface="Century Gothic"/>
              <a:buNone/>
            </a:pPr>
            <a:r>
              <a:rPr lang="en-US" sz="4200" b="0" i="0" u="none" strike="noStrike" cap="none">
                <a:solidFill>
                  <a:srgbClr val="E9D17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Teaching idea - Triangle</a:t>
            </a:r>
            <a:endParaRPr/>
          </a:p>
        </p:txBody>
      </p:sp>
      <p:sp>
        <p:nvSpPr>
          <p:cNvPr id="431" name="Google Shape;431;p60"/>
          <p:cNvSpPr txBox="1">
            <a:spLocks noGrp="1"/>
          </p:cNvSpPr>
          <p:nvPr>
            <p:ph type="body" idx="1"/>
          </p:nvPr>
        </p:nvSpPr>
        <p:spPr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47675" marR="0" lvl="0" indent="-23018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</a:pPr>
            <a:endParaRPr sz="3000" b="0" i="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47675" marR="0" lvl="0" indent="-230186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</a:pPr>
            <a:endParaRPr sz="3000" b="0" i="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47675" marR="0" lvl="0" indent="-230186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</a:pPr>
            <a:endParaRPr sz="3000" b="0" i="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47675" marR="0" lvl="0" indent="-230186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</a:pPr>
            <a:endParaRPr sz="3000" b="0" i="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47675" marR="0" lvl="0" indent="-230186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</a:pPr>
            <a:endParaRPr sz="3000" b="0" i="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47675" marR="0" lvl="0" indent="-230186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</a:pPr>
            <a:endParaRPr sz="3000" b="0" i="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47675" marR="0" lvl="0" indent="-382587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1"/>
              </a:buClr>
              <a:buSzPts val="1440"/>
              <a:buFont typeface="Noto Sans Symbols"/>
              <a:buChar char="⦿"/>
            </a:pPr>
            <a:r>
              <a:rPr lang="en-US" sz="1800" b="0" i="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Make a triangle in the same manner using 3 pipe cleaners and straws and test it as you did the square.  The triangle won’t change shape unless you push hard enough for either a joint or one of the straws to break.</a:t>
            </a:r>
            <a:endParaRPr/>
          </a:p>
        </p:txBody>
      </p:sp>
      <p:sp>
        <p:nvSpPr>
          <p:cNvPr id="432" name="Google Shape;432;p60"/>
          <p:cNvSpPr/>
          <p:nvPr/>
        </p:nvSpPr>
        <p:spPr>
          <a:xfrm>
            <a:off x="1828800" y="2111375"/>
            <a:ext cx="2209800" cy="2057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25400" cap="flat" cmpd="sng">
            <a:solidFill>
              <a:srgbClr val="97874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3" name="Google Shape;433;p60"/>
          <p:cNvSpPr/>
          <p:nvPr/>
        </p:nvSpPr>
        <p:spPr>
          <a:xfrm>
            <a:off x="5029200" y="2147887"/>
            <a:ext cx="2209800" cy="20574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25400" cap="flat" cmpd="sng">
            <a:solidFill>
              <a:srgbClr val="97874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34" name="Google Shape;434;p60"/>
          <p:cNvCxnSpPr/>
          <p:nvPr/>
        </p:nvCxnSpPr>
        <p:spPr>
          <a:xfrm rot="10800000">
            <a:off x="4876800" y="2362200"/>
            <a:ext cx="685800" cy="0"/>
          </a:xfrm>
          <a:prstGeom prst="straightConnector1">
            <a:avLst/>
          </a:prstGeom>
          <a:noFill/>
          <a:ln w="57150" cap="flat" cmpd="sng">
            <a:solidFill>
              <a:srgbClr val="6BB1C9"/>
            </a:solidFill>
            <a:prstDash val="solid"/>
            <a:miter lim="800000"/>
            <a:headEnd type="none" w="med" len="med"/>
            <a:tailEnd type="triangle" w="med" len="med"/>
          </a:ln>
          <a:effectLst>
            <a:outerShdw blurRad="63500" dist="38099" dir="14699968">
              <a:srgbClr val="000000">
                <a:alpha val="59607"/>
              </a:srgbClr>
            </a:outerShdw>
          </a:effectLst>
        </p:spPr>
      </p:cxnSp>
      <p:cxnSp>
        <p:nvCxnSpPr>
          <p:cNvPr id="435" name="Google Shape;435;p60"/>
          <p:cNvCxnSpPr/>
          <p:nvPr/>
        </p:nvCxnSpPr>
        <p:spPr>
          <a:xfrm rot="10800000" flipH="1">
            <a:off x="6705600" y="2360612"/>
            <a:ext cx="685800" cy="1587"/>
          </a:xfrm>
          <a:prstGeom prst="straightConnector1">
            <a:avLst/>
          </a:prstGeom>
          <a:noFill/>
          <a:ln w="57150" cap="flat" cmpd="sng">
            <a:solidFill>
              <a:srgbClr val="6BB1C9"/>
            </a:solidFill>
            <a:prstDash val="solid"/>
            <a:miter lim="800000"/>
            <a:headEnd type="none" w="med" len="med"/>
            <a:tailEnd type="triangle" w="med" len="med"/>
          </a:ln>
          <a:effectLst>
            <a:outerShdw blurRad="63500" dist="38099" dir="14699968">
              <a:srgbClr val="000000">
                <a:alpha val="59607"/>
              </a:srgbClr>
            </a:outerShdw>
          </a:effectLst>
        </p:spPr>
      </p:cxnSp>
    </p:spTree>
    <p:extLst>
      <p:ext uri="{BB962C8B-B14F-4D97-AF65-F5344CB8AC3E}">
        <p14:creationId xmlns:p14="http://schemas.microsoft.com/office/powerpoint/2010/main" val="1893752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Google Shape;415;p59"/>
          <p:cNvSpPr txBox="1">
            <a:spLocks noGrp="1"/>
          </p:cNvSpPr>
          <p:nvPr>
            <p:ph type="title" idx="4294967295"/>
          </p:nvPr>
        </p:nvSpPr>
        <p:spPr>
          <a:xfrm>
            <a:off x="457200" y="268287"/>
            <a:ext cx="8229600" cy="1395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84188" marR="0" lvl="0" indent="-48418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9D17F"/>
              </a:buClr>
              <a:buSzPts val="4200"/>
              <a:buFont typeface="Century Gothic"/>
              <a:buNone/>
            </a:pPr>
            <a:r>
              <a:rPr lang="en-US" sz="4200" b="0" i="0" u="none" strike="noStrike" cap="none">
                <a:solidFill>
                  <a:srgbClr val="E9D17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Another training idea - square</a:t>
            </a:r>
            <a:endParaRPr/>
          </a:p>
        </p:txBody>
      </p:sp>
      <p:sp>
        <p:nvSpPr>
          <p:cNvPr id="417" name="Google Shape;417;p59"/>
          <p:cNvSpPr txBox="1"/>
          <p:nvPr/>
        </p:nvSpPr>
        <p:spPr>
          <a:xfrm>
            <a:off x="1752600" y="2286000"/>
            <a:ext cx="1981200" cy="1752600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97874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18" name="Google Shape;418;p59"/>
          <p:cNvCxnSpPr/>
          <p:nvPr/>
        </p:nvCxnSpPr>
        <p:spPr>
          <a:xfrm>
            <a:off x="5562600" y="2286000"/>
            <a:ext cx="1524000" cy="1752600"/>
          </a:xfrm>
          <a:prstGeom prst="straightConnector1">
            <a:avLst/>
          </a:prstGeom>
          <a:noFill/>
          <a:ln w="25400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63500" dist="25400" dir="14699927">
              <a:srgbClr val="000000">
                <a:alpha val="49803"/>
              </a:srgbClr>
            </a:outerShdw>
          </a:effectLst>
        </p:spPr>
      </p:cxnSp>
      <p:cxnSp>
        <p:nvCxnSpPr>
          <p:cNvPr id="419" name="Google Shape;419;p59"/>
          <p:cNvCxnSpPr/>
          <p:nvPr/>
        </p:nvCxnSpPr>
        <p:spPr>
          <a:xfrm>
            <a:off x="1752600" y="2330450"/>
            <a:ext cx="1981200" cy="1752600"/>
          </a:xfrm>
          <a:prstGeom prst="straightConnector1">
            <a:avLst/>
          </a:prstGeom>
          <a:noFill/>
          <a:ln w="25400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63500" dist="25400" dir="14699927">
              <a:srgbClr val="000000">
                <a:alpha val="49803"/>
              </a:srgbClr>
            </a:outerShdw>
          </a:effectLst>
        </p:spPr>
      </p:cxnSp>
      <p:sp>
        <p:nvSpPr>
          <p:cNvPr id="420" name="Google Shape;420;p59"/>
          <p:cNvSpPr txBox="1"/>
          <p:nvPr/>
        </p:nvSpPr>
        <p:spPr>
          <a:xfrm>
            <a:off x="5486400" y="2286000"/>
            <a:ext cx="1981200" cy="1797050"/>
          </a:xfrm>
          <a:prstGeom prst="rect">
            <a:avLst/>
          </a:prstGeom>
          <a:solidFill>
            <a:schemeClr val="accent1"/>
          </a:solidFill>
          <a:ln w="25400" cap="flat" cmpd="sng">
            <a:solidFill>
              <a:srgbClr val="978749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421" name="Google Shape;421;p59"/>
          <p:cNvCxnSpPr/>
          <p:nvPr/>
        </p:nvCxnSpPr>
        <p:spPr>
          <a:xfrm>
            <a:off x="5486400" y="2330450"/>
            <a:ext cx="1981200" cy="1752600"/>
          </a:xfrm>
          <a:prstGeom prst="straightConnector1">
            <a:avLst/>
          </a:prstGeom>
          <a:noFill/>
          <a:ln w="25400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63500" dist="25400" dir="14699927">
              <a:srgbClr val="000000">
                <a:alpha val="49803"/>
              </a:srgbClr>
            </a:outerShdw>
          </a:effectLst>
        </p:spPr>
      </p:cxnSp>
      <p:cxnSp>
        <p:nvCxnSpPr>
          <p:cNvPr id="422" name="Google Shape;422;p59"/>
          <p:cNvCxnSpPr/>
          <p:nvPr/>
        </p:nvCxnSpPr>
        <p:spPr>
          <a:xfrm flipH="1">
            <a:off x="5562600" y="2286000"/>
            <a:ext cx="1905000" cy="1797050"/>
          </a:xfrm>
          <a:prstGeom prst="straightConnector1">
            <a:avLst/>
          </a:prstGeom>
          <a:noFill/>
          <a:ln w="9525" cap="flat" cmpd="sng">
            <a:solidFill>
              <a:srgbClr val="D8BF5C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423" name="Google Shape;423;p59"/>
          <p:cNvCxnSpPr/>
          <p:nvPr/>
        </p:nvCxnSpPr>
        <p:spPr>
          <a:xfrm flipH="1">
            <a:off x="5486400" y="2286000"/>
            <a:ext cx="1981200" cy="1797050"/>
          </a:xfrm>
          <a:prstGeom prst="straightConnector1">
            <a:avLst/>
          </a:prstGeom>
          <a:noFill/>
          <a:ln w="25400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  <a:effectLst>
            <a:outerShdw blurRad="63500" dist="25400" dir="14699927">
              <a:srgbClr val="000000">
                <a:alpha val="49803"/>
              </a:srgbClr>
            </a:outerShdw>
          </a:effectLst>
        </p:spPr>
      </p:cxnSp>
      <p:sp>
        <p:nvSpPr>
          <p:cNvPr id="424" name="Google Shape;424;p59"/>
          <p:cNvSpPr txBox="1"/>
          <p:nvPr/>
        </p:nvSpPr>
        <p:spPr>
          <a:xfrm>
            <a:off x="838200" y="4343400"/>
            <a:ext cx="3505200" cy="2586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</a:pPr>
            <a:r>
              <a:rPr lang="en-US" sz="1800" b="0" i="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Take the square built of straws and pipe cleaners and add one cross brace of pipe cleaner or string.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endParaRPr sz="1800" b="0" i="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</a:pPr>
            <a:r>
              <a:rPr lang="en-US" sz="1800" b="0" i="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Show how it will be strong in one direction but weak in the other.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25" name="Google Shape;425;p59"/>
          <p:cNvSpPr txBox="1"/>
          <p:nvPr/>
        </p:nvSpPr>
        <p:spPr>
          <a:xfrm>
            <a:off x="4953000" y="4343400"/>
            <a:ext cx="3352800" cy="20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</a:pPr>
            <a:r>
              <a:rPr lang="en-US" sz="1800" b="0" i="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Add the second brace to demonstrate increased strength and resistance to collapsing.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Arial"/>
              <a:buNone/>
            </a:pPr>
            <a:endParaRPr sz="1800" b="0" i="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Century Gothic"/>
              <a:buNone/>
            </a:pPr>
            <a:r>
              <a:rPr lang="en-US" sz="1800" b="0" i="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Remind them of the value of triangles.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139991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Ok Lets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have the next 15 minutes to build a tower using the materials in the Bag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250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Each team of two students will be given a bag of building materials. All teams will </a:t>
            </a:r>
            <a:r>
              <a:rPr lang="en-US" dirty="0" smtClean="0"/>
              <a:t>receive exactly </a:t>
            </a:r>
            <a:r>
              <a:rPr lang="en-US" dirty="0"/>
              <a:t>the same materials. The materials might include: straight pins, paper cups, </a:t>
            </a:r>
            <a:r>
              <a:rPr lang="en-US" dirty="0" smtClean="0"/>
              <a:t>drinking straws</a:t>
            </a:r>
            <a:r>
              <a:rPr lang="en-US" dirty="0"/>
              <a:t>, paper clips, tape, string, paper, etc. (This list is only an example; the actual </a:t>
            </a:r>
            <a:r>
              <a:rPr lang="en-US" dirty="0" smtClean="0"/>
              <a:t>materials may </a:t>
            </a:r>
            <a:r>
              <a:rPr lang="en-US" dirty="0"/>
              <a:t>be anything that the supervisors feel are appropriate) .</a:t>
            </a:r>
          </a:p>
          <a:p>
            <a:r>
              <a:rPr lang="en-US" dirty="0"/>
              <a:t>Each team will have a maximum </a:t>
            </a:r>
            <a:r>
              <a:rPr lang="en-US" dirty="0" smtClean="0"/>
              <a:t>time </a:t>
            </a:r>
            <a:r>
              <a:rPr lang="en-US" dirty="0"/>
              <a:t>of 20 minutes to construct a tower to support </a:t>
            </a:r>
            <a:r>
              <a:rPr lang="en-US" dirty="0" smtClean="0"/>
              <a:t>the tennis </a:t>
            </a:r>
            <a:r>
              <a:rPr lang="en-US" dirty="0"/>
              <a:t>ball at its highest point. The top of the tennis ball must be higher than any part </a:t>
            </a:r>
            <a:r>
              <a:rPr lang="en-US" dirty="0" smtClean="0"/>
              <a:t>of the structure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1152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Only those materials supplied in the bag, and the bag itself, may be used to construct </a:t>
            </a:r>
            <a:r>
              <a:rPr lang="en-US" dirty="0" smtClean="0"/>
              <a:t>the tower</a:t>
            </a:r>
            <a:r>
              <a:rPr lang="en-US" dirty="0"/>
              <a:t>. No other materials or adhesives may be part of the finished tower. </a:t>
            </a:r>
            <a:endParaRPr lang="en-US" dirty="0" smtClean="0"/>
          </a:p>
          <a:p>
            <a:pPr lvl="1"/>
            <a:r>
              <a:rPr lang="en-US" dirty="0" smtClean="0"/>
              <a:t>Students may bring </a:t>
            </a:r>
            <a:r>
              <a:rPr lang="en-US" dirty="0"/>
              <a:t>scissors, a ruler and a pair of pliers, which they will provide, to use as tools </a:t>
            </a:r>
            <a:r>
              <a:rPr lang="en-US" dirty="0" smtClean="0"/>
              <a:t>while building </a:t>
            </a:r>
            <a:r>
              <a:rPr lang="en-US" dirty="0"/>
              <a:t>the tower. </a:t>
            </a:r>
            <a:endParaRPr lang="en-US" dirty="0"/>
          </a:p>
          <a:p>
            <a:pPr lvl="1"/>
            <a:r>
              <a:rPr lang="en-US" dirty="0" smtClean="0"/>
              <a:t>Each </a:t>
            </a:r>
            <a:r>
              <a:rPr lang="en-US" dirty="0"/>
              <a:t>team may bring their own tennis ball to use while building </a:t>
            </a:r>
            <a:r>
              <a:rPr lang="en-US" dirty="0" smtClean="0"/>
              <a:t>their tower</a:t>
            </a:r>
            <a:r>
              <a:rPr lang="en-US" dirty="0"/>
              <a:t>, however, all towers will be measured using the same </a:t>
            </a:r>
            <a:r>
              <a:rPr lang="en-US" dirty="0" smtClean="0"/>
              <a:t>tennis </a:t>
            </a:r>
            <a:r>
              <a:rPr lang="en-US" dirty="0"/>
              <a:t>ball (regulation size </a:t>
            </a:r>
            <a:r>
              <a:rPr lang="en-US" dirty="0" smtClean="0"/>
              <a:t>and weight</a:t>
            </a:r>
            <a:r>
              <a:rPr lang="en-US" dirty="0"/>
              <a:t>) provided by the event supervisor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722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Rules Continued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students are to inform the </a:t>
            </a:r>
            <a:r>
              <a:rPr lang="en-US" dirty="0" smtClean="0"/>
              <a:t>judges </a:t>
            </a:r>
            <a:r>
              <a:rPr lang="en-US" dirty="0"/>
              <a:t>when they </a:t>
            </a:r>
            <a:r>
              <a:rPr lang="en-US" dirty="0" smtClean="0"/>
              <a:t>finish </a:t>
            </a:r>
            <a:r>
              <a:rPr lang="en-US" dirty="0"/>
              <a:t>their tower. They will place the </a:t>
            </a:r>
            <a:r>
              <a:rPr lang="en-US" dirty="0" smtClean="0"/>
              <a:t>tennis ball </a:t>
            </a:r>
            <a:r>
              <a:rPr lang="en-US" dirty="0"/>
              <a:t>provided by the event supervisor on the top of their tower. The tower must </a:t>
            </a:r>
            <a:r>
              <a:rPr lang="en-US" dirty="0" smtClean="0"/>
              <a:t>remain standing </a:t>
            </a:r>
            <a:r>
              <a:rPr lang="en-US" dirty="0"/>
              <a:t>long enough for the height and base to be </a:t>
            </a:r>
            <a:r>
              <a:rPr lang="en-US" dirty="0" smtClean="0"/>
              <a:t>measured</a:t>
            </a:r>
          </a:p>
          <a:p>
            <a:r>
              <a:rPr lang="en-US" dirty="0"/>
              <a:t>The tower must be completely free standing. It cannot be attached to the tabletop, </a:t>
            </a:r>
            <a:r>
              <a:rPr lang="en-US" dirty="0" smtClean="0"/>
              <a:t>floor, wall </a:t>
            </a:r>
            <a:r>
              <a:rPr lang="en-US" dirty="0"/>
              <a:t>or ceiling</a:t>
            </a:r>
            <a:r>
              <a:rPr lang="en-US" dirty="0" smtClean="0"/>
              <a:t>.</a:t>
            </a:r>
          </a:p>
          <a:p>
            <a:r>
              <a:rPr lang="en-US" dirty="0"/>
              <a:t>No coaching of the students will be allowed during the competition.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2590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The height of the tower and the width of its base will be measured as precisely as </a:t>
            </a:r>
            <a:r>
              <a:rPr lang="en-US" dirty="0" smtClean="0"/>
              <a:t>possible by </a:t>
            </a:r>
            <a:r>
              <a:rPr lang="en-US" dirty="0"/>
              <a:t>the judges. Since no building materials are to extend above it, the top of the tennis </a:t>
            </a:r>
            <a:r>
              <a:rPr lang="en-US" dirty="0" smtClean="0"/>
              <a:t>ball will </a:t>
            </a:r>
            <a:r>
              <a:rPr lang="en-US" dirty="0"/>
              <a:t>be considered the highest point of the tower. The width of the tower will be </a:t>
            </a:r>
            <a:r>
              <a:rPr lang="en-US" dirty="0" smtClean="0"/>
              <a:t>measured at </a:t>
            </a:r>
            <a:r>
              <a:rPr lang="en-US" dirty="0"/>
              <a:t>its base. The largest diameter of the base will be recorded</a:t>
            </a:r>
            <a:r>
              <a:rPr lang="en-US" dirty="0" smtClean="0"/>
              <a:t>.</a:t>
            </a:r>
          </a:p>
          <a:p>
            <a:r>
              <a:rPr lang="en-US" dirty="0"/>
              <a:t>All towers that support the tennis ball will be ranked above those that do not. The </a:t>
            </a:r>
            <a:r>
              <a:rPr lang="en-US" dirty="0" smtClean="0"/>
              <a:t>towers in </a:t>
            </a:r>
            <a:r>
              <a:rPr lang="en-US" dirty="0"/>
              <a:t>each of these groups </a:t>
            </a:r>
            <a:r>
              <a:rPr lang="en-US" dirty="0" smtClean="0"/>
              <a:t>will </a:t>
            </a:r>
            <a:r>
              <a:rPr lang="en-US" dirty="0"/>
              <a:t>be ranked according to their height. Tallest tower first, </a:t>
            </a:r>
            <a:r>
              <a:rPr lang="en-US" dirty="0" smtClean="0"/>
              <a:t>the shortest </a:t>
            </a:r>
            <a:r>
              <a:rPr lang="en-US" dirty="0"/>
              <a:t>tower last</a:t>
            </a:r>
            <a:r>
              <a:rPr lang="en-US" dirty="0" smtClean="0"/>
              <a:t>.</a:t>
            </a:r>
          </a:p>
          <a:p>
            <a:r>
              <a:rPr lang="en-US" dirty="0"/>
              <a:t>In the event of a tie, the winner </a:t>
            </a:r>
            <a:r>
              <a:rPr lang="en-US" dirty="0" smtClean="0"/>
              <a:t>will </a:t>
            </a:r>
            <a:r>
              <a:rPr lang="en-US" dirty="0"/>
              <a:t>be the tower with the smallest base measurement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4562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32"/>
          <p:cNvSpPr txBox="1">
            <a:spLocks noGrp="1"/>
          </p:cNvSpPr>
          <p:nvPr>
            <p:ph type="title" idx="4294967295"/>
          </p:nvPr>
        </p:nvSpPr>
        <p:spPr>
          <a:xfrm>
            <a:off x="457200" y="268287"/>
            <a:ext cx="8229600" cy="1395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84632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9D17D"/>
              </a:buClr>
              <a:buSzPts val="4200"/>
              <a:buFont typeface="Century Gothic"/>
              <a:buNone/>
            </a:pPr>
            <a:r>
              <a:rPr lang="en-US" sz="4200" b="0" i="0" u="none" strike="noStrike" cap="none">
                <a:solidFill>
                  <a:srgbClr val="E9D17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Types of Forces: Tension</a:t>
            </a:r>
            <a:endParaRPr/>
          </a:p>
        </p:txBody>
      </p:sp>
      <p:sp>
        <p:nvSpPr>
          <p:cNvPr id="219" name="Google Shape;219;p32"/>
          <p:cNvSpPr txBox="1">
            <a:spLocks noGrp="1"/>
          </p:cNvSpPr>
          <p:nvPr>
            <p:ph type="body" idx="1"/>
          </p:nvPr>
        </p:nvSpPr>
        <p:spPr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47675" marR="0" lvl="0" indent="-23018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</a:pPr>
            <a:endParaRPr sz="3000" b="0" i="0" u="sng">
              <a:solidFill>
                <a:srgbClr val="00B0F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47675" marR="0" lvl="0" indent="-230186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</a:pPr>
            <a:endParaRPr sz="3000" b="0" i="0" u="sng">
              <a:solidFill>
                <a:srgbClr val="00B0F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47675" marR="0" lvl="0" indent="-382587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</a:pPr>
            <a:r>
              <a:rPr lang="en-US" sz="3000" b="1" i="0" u="sng">
                <a:solidFill>
                  <a:srgbClr val="00B0F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Tension</a:t>
            </a:r>
            <a:r>
              <a:rPr lang="en-US" sz="3000" b="0" i="0" u="none">
                <a:solidFill>
                  <a:srgbClr val="00B0F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: </a:t>
            </a:r>
            <a:r>
              <a:rPr lang="en-US" sz="3000" b="0" i="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	the member is being 				“pulled” on</a:t>
            </a:r>
            <a:endParaRPr/>
          </a:p>
          <a:p>
            <a:pPr marL="447675" marR="0" lvl="0" indent="-382587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</a:pPr>
            <a:endParaRPr sz="3000" b="0" i="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47675" marR="0" lvl="0" indent="-230186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</a:pPr>
            <a:endParaRPr sz="3000" b="0" i="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47675" marR="0" lvl="0" indent="-230186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</a:pPr>
            <a:endParaRPr sz="3000" b="0" i="0" u="sng">
              <a:solidFill>
                <a:srgbClr val="A379BB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47675" marR="0" lvl="0" indent="-230188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</a:pPr>
            <a:endParaRPr sz="3000" b="0" i="0" u="sng">
              <a:solidFill>
                <a:srgbClr val="A379BB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20" name="Google Shape;220;p32"/>
          <p:cNvSpPr txBox="1"/>
          <p:nvPr/>
        </p:nvSpPr>
        <p:spPr>
          <a:xfrm>
            <a:off x="2057400" y="4419600"/>
            <a:ext cx="4114800" cy="381000"/>
          </a:xfrm>
          <a:prstGeom prst="rect">
            <a:avLst/>
          </a:prstGeom>
          <a:solidFill>
            <a:srgbClr val="00B0F0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1" name="Google Shape;221;p32"/>
          <p:cNvSpPr/>
          <p:nvPr/>
        </p:nvSpPr>
        <p:spPr>
          <a:xfrm>
            <a:off x="6324600" y="4343400"/>
            <a:ext cx="762000" cy="457200"/>
          </a:xfrm>
          <a:prstGeom prst="rightArrow">
            <a:avLst>
              <a:gd name="adj1" fmla="val 15120"/>
              <a:gd name="adj2" fmla="val 50000"/>
            </a:avLst>
          </a:prstGeom>
          <a:solidFill>
            <a:schemeClr val="accen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2" name="Google Shape;222;p32"/>
          <p:cNvSpPr/>
          <p:nvPr/>
        </p:nvSpPr>
        <p:spPr>
          <a:xfrm rot="10800000">
            <a:off x="1143000" y="4343400"/>
            <a:ext cx="762000" cy="457200"/>
          </a:xfrm>
          <a:prstGeom prst="rightArrow">
            <a:avLst>
              <a:gd name="adj1" fmla="val 15120"/>
              <a:gd name="adj2" fmla="val 50000"/>
            </a:avLst>
          </a:prstGeom>
          <a:solidFill>
            <a:schemeClr val="accen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81769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33"/>
          <p:cNvSpPr txBox="1">
            <a:spLocks noGrp="1"/>
          </p:cNvSpPr>
          <p:nvPr>
            <p:ph type="title" idx="4294967295"/>
          </p:nvPr>
        </p:nvSpPr>
        <p:spPr>
          <a:xfrm>
            <a:off x="457200" y="268287"/>
            <a:ext cx="8229600" cy="1395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84632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9D17D"/>
              </a:buClr>
              <a:buSzPts val="4200"/>
              <a:buFont typeface="Century Gothic"/>
              <a:buNone/>
            </a:pPr>
            <a:r>
              <a:rPr lang="en-US" sz="4200" b="0" i="0" u="none" strike="noStrike" cap="none">
                <a:solidFill>
                  <a:srgbClr val="E9D17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Types of Forces: Tension</a:t>
            </a:r>
            <a:endParaRPr/>
          </a:p>
        </p:txBody>
      </p:sp>
      <p:sp>
        <p:nvSpPr>
          <p:cNvPr id="228" name="Google Shape;228;p33"/>
          <p:cNvSpPr txBox="1">
            <a:spLocks noGrp="1"/>
          </p:cNvSpPr>
          <p:nvPr>
            <p:ph type="body" idx="1"/>
          </p:nvPr>
        </p:nvSpPr>
        <p:spPr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47675" marR="0" lvl="0" indent="-382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</a:pPr>
            <a:r>
              <a:rPr lang="en-US" sz="3000" b="0" i="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Good Tension materials:</a:t>
            </a:r>
            <a:endParaRPr/>
          </a:p>
          <a:p>
            <a:pPr marL="822325" marR="0" lvl="1" indent="-28575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470"/>
              <a:buFont typeface="Verdana"/>
              <a:buChar char="›"/>
            </a:pPr>
            <a:r>
              <a:rPr lang="en-US" sz="2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Straws</a:t>
            </a:r>
            <a:endParaRPr/>
          </a:p>
          <a:p>
            <a:pPr marL="822325" marR="0" lvl="1" indent="-28575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470"/>
              <a:buFont typeface="Verdana"/>
              <a:buChar char="›"/>
            </a:pPr>
            <a:r>
              <a:rPr lang="en-US" sz="2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String</a:t>
            </a:r>
            <a:endParaRPr/>
          </a:p>
          <a:p>
            <a:pPr marL="822325" marR="0" lvl="1" indent="-28575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470"/>
              <a:buFont typeface="Verdana"/>
              <a:buChar char="›"/>
            </a:pPr>
            <a:r>
              <a:rPr lang="en-US" sz="2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Pipe cleaner (wire)</a:t>
            </a:r>
            <a:endParaRPr/>
          </a:p>
          <a:p>
            <a:pPr marL="822325" marR="0" lvl="1" indent="-28575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470"/>
              <a:buFont typeface="Verdana"/>
              <a:buChar char="›"/>
            </a:pPr>
            <a:r>
              <a:rPr lang="en-US" sz="2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Paperclips</a:t>
            </a:r>
            <a:endParaRPr/>
          </a:p>
          <a:p>
            <a:pPr marL="822325" marR="0" lvl="1" indent="-285750" algn="l" rtl="0">
              <a:lnSpc>
                <a:spcPct val="15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470"/>
              <a:buFont typeface="Verdana"/>
              <a:buChar char="›"/>
            </a:pPr>
            <a:r>
              <a:rPr lang="en-US" sz="2600" b="0" i="0" u="none" strike="noStrike" cap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Paper (rolled)</a:t>
            </a:r>
            <a:endParaRPr/>
          </a:p>
          <a:p>
            <a:pPr marL="822325" marR="0" lvl="1" indent="-12890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470"/>
              <a:buFont typeface="Verdana"/>
              <a:buNone/>
            </a:pPr>
            <a:endParaRPr sz="26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47675" marR="0" lvl="0" indent="-250508" algn="l" rtl="0"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080"/>
              <a:buFont typeface="Noto Sans Symbols"/>
              <a:buNone/>
            </a:pPr>
            <a:endParaRPr sz="26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73331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" name="Google Shape;233;p34"/>
          <p:cNvSpPr txBox="1">
            <a:spLocks noGrp="1"/>
          </p:cNvSpPr>
          <p:nvPr>
            <p:ph type="title" idx="4294967295"/>
          </p:nvPr>
        </p:nvSpPr>
        <p:spPr>
          <a:xfrm>
            <a:off x="457200" y="268287"/>
            <a:ext cx="8229600" cy="1395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84632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9D17D"/>
              </a:buClr>
              <a:buSzPts val="4200"/>
              <a:buFont typeface="Century Gothic"/>
              <a:buNone/>
            </a:pPr>
            <a:r>
              <a:rPr lang="en-US" sz="4200" b="0" i="0" u="none" strike="noStrike" cap="none">
                <a:solidFill>
                  <a:srgbClr val="E9D17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Types of forces: Compression</a:t>
            </a:r>
            <a:endParaRPr/>
          </a:p>
        </p:txBody>
      </p:sp>
      <p:sp>
        <p:nvSpPr>
          <p:cNvPr id="234" name="Google Shape;234;p34"/>
          <p:cNvSpPr txBox="1">
            <a:spLocks noGrp="1"/>
          </p:cNvSpPr>
          <p:nvPr>
            <p:ph type="body" idx="1"/>
          </p:nvPr>
        </p:nvSpPr>
        <p:spPr>
          <a:xfrm>
            <a:off x="457200" y="1882775"/>
            <a:ext cx="8229600" cy="457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47675" marR="0" lvl="0" indent="-23018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</a:pPr>
            <a:endParaRPr sz="3000" b="1" i="0" u="sng">
              <a:solidFill>
                <a:srgbClr val="FF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47675" marR="0" lvl="0" indent="-382587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⦿"/>
            </a:pPr>
            <a:r>
              <a:rPr lang="en-US" sz="3000" b="1" i="0" u="sng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Compression</a:t>
            </a:r>
            <a:r>
              <a:rPr lang="en-US" sz="3000" b="0" i="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3000" b="0" i="0" u="none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:</a:t>
            </a:r>
            <a:r>
              <a:rPr lang="en-US" sz="3000" b="0" i="0" u="non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	the member is 						being “squished”</a:t>
            </a:r>
            <a:endParaRPr/>
          </a:p>
          <a:p>
            <a:pPr marL="447675" marR="0" lvl="0" indent="-230186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</a:pPr>
            <a:endParaRPr sz="3000" b="0" i="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47675" marR="0" lvl="0" indent="-230186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</a:pPr>
            <a:endParaRPr sz="3000" b="0" i="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822325" marR="0" lvl="1" indent="-128905" algn="l" rtl="0">
              <a:lnSpc>
                <a:spcPct val="100000"/>
              </a:lnSpc>
              <a:spcBef>
                <a:spcPts val="520"/>
              </a:spcBef>
              <a:spcAft>
                <a:spcPts val="0"/>
              </a:spcAft>
              <a:buClr>
                <a:schemeClr val="accent1"/>
              </a:buClr>
              <a:buSzPts val="2470"/>
              <a:buFont typeface="Verdana"/>
              <a:buNone/>
            </a:pPr>
            <a:endParaRPr sz="2600" b="0" i="0" u="none" strike="noStrike" cap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47675" marR="0" lvl="0" indent="-230186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</a:pPr>
            <a:endParaRPr sz="3000" b="0" i="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47675" marR="0" lvl="0" indent="-230188" algn="l" rtl="0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None/>
            </a:pPr>
            <a:endParaRPr sz="3000" b="0" i="0" u="none">
              <a:solidFill>
                <a:schemeClr val="lt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5" name="Google Shape;235;p34"/>
          <p:cNvSpPr txBox="1"/>
          <p:nvPr/>
        </p:nvSpPr>
        <p:spPr>
          <a:xfrm>
            <a:off x="2057400" y="4343400"/>
            <a:ext cx="4114800" cy="457200"/>
          </a:xfrm>
          <a:prstGeom prst="rect">
            <a:avLst/>
          </a:prstGeom>
          <a:solidFill>
            <a:srgbClr val="FF0000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6" name="Google Shape;236;p34"/>
          <p:cNvSpPr/>
          <p:nvPr/>
        </p:nvSpPr>
        <p:spPr>
          <a:xfrm>
            <a:off x="1143000" y="4343400"/>
            <a:ext cx="762000" cy="457200"/>
          </a:xfrm>
          <a:prstGeom prst="rightArrow">
            <a:avLst>
              <a:gd name="adj1" fmla="val 15120"/>
              <a:gd name="adj2" fmla="val 50000"/>
            </a:avLst>
          </a:prstGeom>
          <a:solidFill>
            <a:schemeClr val="accen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7" name="Google Shape;237;p34"/>
          <p:cNvSpPr/>
          <p:nvPr/>
        </p:nvSpPr>
        <p:spPr>
          <a:xfrm rot="10800000">
            <a:off x="6400800" y="4343400"/>
            <a:ext cx="762000" cy="457200"/>
          </a:xfrm>
          <a:prstGeom prst="rightArrow">
            <a:avLst>
              <a:gd name="adj1" fmla="val 15120"/>
              <a:gd name="adj2" fmla="val 50000"/>
            </a:avLst>
          </a:prstGeom>
          <a:solidFill>
            <a:schemeClr val="accent1"/>
          </a:solidFill>
          <a:ln w="952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9063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9671</TotalTime>
  <Words>1150</Words>
  <Application>Microsoft Macintosh PowerPoint</Application>
  <PresentationFormat>On-screen Show (4:3)</PresentationFormat>
  <Paragraphs>198</Paragraphs>
  <Slides>29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Calibri</vt:lpstr>
      <vt:lpstr>Century Gothic</vt:lpstr>
      <vt:lpstr>Noto Sans Symbols</vt:lpstr>
      <vt:lpstr>Verdana</vt:lpstr>
      <vt:lpstr>Arial</vt:lpstr>
      <vt:lpstr>Office Theme</vt:lpstr>
      <vt:lpstr>Mystery Architecture</vt:lpstr>
      <vt:lpstr>Description</vt:lpstr>
      <vt:lpstr>Rules</vt:lpstr>
      <vt:lpstr>Rules Continued</vt:lpstr>
      <vt:lpstr>Rules Continued</vt:lpstr>
      <vt:lpstr>Scoring</vt:lpstr>
      <vt:lpstr>Types of Forces: Tension</vt:lpstr>
      <vt:lpstr>Types of Forces: Tension</vt:lpstr>
      <vt:lpstr>Types of forces: Compression</vt:lpstr>
      <vt:lpstr>PowerPoint Presentation</vt:lpstr>
      <vt:lpstr>Good Engineering Load Bearing</vt:lpstr>
      <vt:lpstr>We got … </vt:lpstr>
      <vt:lpstr>We got … cont’d</vt:lpstr>
      <vt:lpstr>We got … more</vt:lpstr>
      <vt:lpstr>We got … and this</vt:lpstr>
      <vt:lpstr>We got … maybe this</vt:lpstr>
      <vt:lpstr>We got … or maybe</vt:lpstr>
      <vt:lpstr>We got … the list goes on</vt:lpstr>
      <vt:lpstr>We got … and there’s</vt:lpstr>
      <vt:lpstr>Examples</vt:lpstr>
      <vt:lpstr>Examples</vt:lpstr>
      <vt:lpstr>Examples</vt:lpstr>
      <vt:lpstr>Some ideas</vt:lpstr>
      <vt:lpstr>Taller yet</vt:lpstr>
      <vt:lpstr>Still taller, but…</vt:lpstr>
      <vt:lpstr>Teaching idea - square</vt:lpstr>
      <vt:lpstr>Teaching idea - Triangle</vt:lpstr>
      <vt:lpstr>Another training idea - square</vt:lpstr>
      <vt:lpstr>Ok Lets Practice</vt:lpstr>
    </vt:vector>
  </TitlesOfParts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Skeletal System</dc:title>
  <dc:creator>Donald</dc:creator>
  <cp:lastModifiedBy>Daryl Bowman</cp:lastModifiedBy>
  <cp:revision>54</cp:revision>
  <dcterms:created xsi:type="dcterms:W3CDTF">2014-03-23T17:45:40Z</dcterms:created>
  <dcterms:modified xsi:type="dcterms:W3CDTF">2019-03-10T01:04:06Z</dcterms:modified>
</cp:coreProperties>
</file>